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 id="2147483681" r:id="rId5"/>
  </p:sldMasterIdLst>
  <p:notesMasterIdLst>
    <p:notesMasterId r:id="rId27"/>
  </p:notesMasterIdLst>
  <p:handoutMasterIdLst>
    <p:handoutMasterId r:id="rId28"/>
  </p:handoutMasterIdLst>
  <p:sldIdLst>
    <p:sldId id="275" r:id="rId6"/>
    <p:sldId id="258" r:id="rId7"/>
    <p:sldId id="276" r:id="rId8"/>
    <p:sldId id="277" r:id="rId9"/>
    <p:sldId id="286" r:id="rId10"/>
    <p:sldId id="278" r:id="rId11"/>
    <p:sldId id="287" r:id="rId12"/>
    <p:sldId id="279" r:id="rId13"/>
    <p:sldId id="288" r:id="rId14"/>
    <p:sldId id="280" r:id="rId15"/>
    <p:sldId id="289" r:id="rId16"/>
    <p:sldId id="281" r:id="rId17"/>
    <p:sldId id="282" r:id="rId18"/>
    <p:sldId id="283" r:id="rId19"/>
    <p:sldId id="284" r:id="rId20"/>
    <p:sldId id="292" r:id="rId21"/>
    <p:sldId id="293" r:id="rId22"/>
    <p:sldId id="285" r:id="rId23"/>
    <p:sldId id="291" r:id="rId24"/>
    <p:sldId id="290" r:id="rId25"/>
    <p:sldId id="259" r:id="rId26"/>
  </p:sldIdLst>
  <p:sldSz cx="9144000" cy="5143500" type="screen16x9"/>
  <p:notesSz cx="6934200" cy="92202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32" userDrawn="1">
          <p15:clr>
            <a:srgbClr val="A4A3A4"/>
          </p15:clr>
        </p15:guide>
        <p15:guide id="2" orient="horz" pos="1665">
          <p15:clr>
            <a:srgbClr val="A4A3A4"/>
          </p15:clr>
        </p15:guide>
        <p15:guide id="4" orient="horz" pos="2892" userDrawn="1">
          <p15:clr>
            <a:srgbClr val="A4A3A4"/>
          </p15:clr>
        </p15:guide>
        <p15:guide id="5" pos="2880">
          <p15:clr>
            <a:srgbClr val="A4A3A4"/>
          </p15:clr>
        </p15:guide>
        <p15:guide id="6" pos="5640" userDrawn="1">
          <p15:clr>
            <a:srgbClr val="A4A3A4"/>
          </p15:clr>
        </p15:guide>
      </p15:sldGuideLst>
    </p:ext>
    <p:ext uri="{2D200454-40CA-4A62-9FC3-DE9A4176ACB9}">
      <p15:notesGuideLst xmlns:p15="http://schemas.microsoft.com/office/powerpoint/2012/main">
        <p15:guide id="1" orient="horz" pos="2904">
          <p15:clr>
            <a:srgbClr val="A4A3A4"/>
          </p15:clr>
        </p15:guide>
        <p15:guide id="2" pos="218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0"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D652"/>
    <a:srgbClr val="006BB5"/>
    <a:srgbClr val="004B8E"/>
    <a:srgbClr val="EAAA00"/>
    <a:srgbClr val="EA822B"/>
    <a:srgbClr val="001832"/>
    <a:srgbClr val="00142A"/>
    <a:srgbClr val="782F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384" autoAdjust="0"/>
    <p:restoredTop sz="92027" autoAdjust="0"/>
  </p:normalViewPr>
  <p:slideViewPr>
    <p:cSldViewPr snapToGrid="0">
      <p:cViewPr varScale="1">
        <p:scale>
          <a:sx n="148" d="100"/>
          <a:sy n="148" d="100"/>
        </p:scale>
        <p:origin x="1182" y="102"/>
      </p:cViewPr>
      <p:guideLst>
        <p:guide orient="horz" pos="3132"/>
        <p:guide orient="horz" pos="1665"/>
        <p:guide orient="horz" pos="2892"/>
        <p:guide pos="2880"/>
        <p:guide pos="5640"/>
      </p:guideLst>
    </p:cSldViewPr>
  </p:slideViewPr>
  <p:outlineViewPr>
    <p:cViewPr>
      <p:scale>
        <a:sx n="33" d="100"/>
        <a:sy n="33" d="100"/>
      </p:scale>
      <p:origin x="0" y="0"/>
    </p:cViewPr>
  </p:outlineViewPr>
  <p:notesTextViewPr>
    <p:cViewPr>
      <p:scale>
        <a:sx n="1" d="1"/>
        <a:sy n="1" d="1"/>
      </p:scale>
      <p:origin x="0" y="0"/>
    </p:cViewPr>
  </p:notesTextViewPr>
  <p:sorterViewPr>
    <p:cViewPr>
      <p:scale>
        <a:sx n="116" d="100"/>
        <a:sy n="116" d="100"/>
      </p:scale>
      <p:origin x="0" y="0"/>
    </p:cViewPr>
  </p:sorterViewPr>
  <p:notesViewPr>
    <p:cSldViewPr snapToGrid="0" showGuides="1">
      <p:cViewPr varScale="1">
        <p:scale>
          <a:sx n="95" d="100"/>
          <a:sy n="95" d="100"/>
        </p:scale>
        <p:origin x="3696" y="184"/>
      </p:cViewPr>
      <p:guideLst>
        <p:guide orient="horz" pos="2904"/>
        <p:guide pos="218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commentAuthors" Target="commentAuthor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05138" cy="460375"/>
          </a:xfrm>
          <a:prstGeom prst="rect">
            <a:avLst/>
          </a:prstGeom>
        </p:spPr>
        <p:txBody>
          <a:bodyPr vert="horz" lIns="91429" tIns="45714" rIns="91429" bIns="45714" rtlCol="0"/>
          <a:lstStyle>
            <a:lvl1pPr algn="l">
              <a:defRPr sz="1200"/>
            </a:lvl1pPr>
          </a:lstStyle>
          <a:p>
            <a:endParaRPr lang="en-US"/>
          </a:p>
        </p:txBody>
      </p:sp>
      <p:sp>
        <p:nvSpPr>
          <p:cNvPr id="3" name="Date Placeholder 2"/>
          <p:cNvSpPr>
            <a:spLocks noGrp="1"/>
          </p:cNvSpPr>
          <p:nvPr>
            <p:ph type="dt" sz="quarter" idx="1"/>
          </p:nvPr>
        </p:nvSpPr>
        <p:spPr>
          <a:xfrm>
            <a:off x="3927476" y="1"/>
            <a:ext cx="3005138" cy="460375"/>
          </a:xfrm>
          <a:prstGeom prst="rect">
            <a:avLst/>
          </a:prstGeom>
        </p:spPr>
        <p:txBody>
          <a:bodyPr vert="horz" lIns="91429" tIns="45714" rIns="91429" bIns="45714" rtlCol="0"/>
          <a:lstStyle>
            <a:lvl1pPr algn="r">
              <a:defRPr sz="1200"/>
            </a:lvl1pPr>
          </a:lstStyle>
          <a:p>
            <a:fld id="{935FE83B-F99B-4400-8F18-7C5D5D7CCA96}" type="datetimeFigureOut">
              <a:rPr lang="en-US" smtClean="0"/>
              <a:pPr/>
              <a:t>5/2/2021</a:t>
            </a:fld>
            <a:endParaRPr lang="en-US"/>
          </a:p>
        </p:txBody>
      </p:sp>
      <p:sp>
        <p:nvSpPr>
          <p:cNvPr id="4" name="Footer Placeholder 3"/>
          <p:cNvSpPr>
            <a:spLocks noGrp="1"/>
          </p:cNvSpPr>
          <p:nvPr>
            <p:ph type="ftr" sz="quarter" idx="2"/>
          </p:nvPr>
        </p:nvSpPr>
        <p:spPr>
          <a:xfrm>
            <a:off x="0" y="8758239"/>
            <a:ext cx="3005138" cy="460375"/>
          </a:xfrm>
          <a:prstGeom prst="rect">
            <a:avLst/>
          </a:prstGeom>
        </p:spPr>
        <p:txBody>
          <a:bodyPr vert="horz" lIns="91429" tIns="45714" rIns="91429" bIns="45714" rtlCol="0" anchor="b"/>
          <a:lstStyle>
            <a:lvl1pPr algn="l">
              <a:defRPr sz="1200"/>
            </a:lvl1pPr>
          </a:lstStyle>
          <a:p>
            <a:endParaRPr lang="en-US"/>
          </a:p>
        </p:txBody>
      </p:sp>
      <p:sp>
        <p:nvSpPr>
          <p:cNvPr id="5" name="Slide Number Placeholder 4"/>
          <p:cNvSpPr>
            <a:spLocks noGrp="1"/>
          </p:cNvSpPr>
          <p:nvPr>
            <p:ph type="sldNum" sz="quarter" idx="3"/>
          </p:nvPr>
        </p:nvSpPr>
        <p:spPr>
          <a:xfrm>
            <a:off x="3927476" y="8758239"/>
            <a:ext cx="3005138" cy="460375"/>
          </a:xfrm>
          <a:prstGeom prst="rect">
            <a:avLst/>
          </a:prstGeom>
        </p:spPr>
        <p:txBody>
          <a:bodyPr vert="horz" lIns="91429" tIns="45714" rIns="91429" bIns="45714" rtlCol="0" anchor="b"/>
          <a:lstStyle>
            <a:lvl1pPr algn="r">
              <a:defRPr sz="1200"/>
            </a:lvl1pPr>
          </a:lstStyle>
          <a:p>
            <a:fld id="{703A55F3-4597-40D4-803A-FEE1E1B423C6}" type="slidenum">
              <a:rPr lang="en-US" smtClean="0"/>
              <a:pPr/>
              <a:t>‹#›</a:t>
            </a:fld>
            <a:endParaRPr lang="en-US"/>
          </a:p>
        </p:txBody>
      </p:sp>
    </p:spTree>
    <p:extLst>
      <p:ext uri="{BB962C8B-B14F-4D97-AF65-F5344CB8AC3E}">
        <p14:creationId xmlns:p14="http://schemas.microsoft.com/office/powerpoint/2010/main" val="1800070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298" tIns="46148" rIns="92298" bIns="46148" rtlCol="0"/>
          <a:lstStyle>
            <a:lvl1pPr algn="l">
              <a:defRPr sz="1200"/>
            </a:lvl1pPr>
          </a:lstStyle>
          <a:p>
            <a:endParaRPr lang="en-US"/>
          </a:p>
        </p:txBody>
      </p:sp>
      <p:sp>
        <p:nvSpPr>
          <p:cNvPr id="3" name="Date Placeholder 2"/>
          <p:cNvSpPr>
            <a:spLocks noGrp="1"/>
          </p:cNvSpPr>
          <p:nvPr>
            <p:ph type="dt" idx="1"/>
          </p:nvPr>
        </p:nvSpPr>
        <p:spPr>
          <a:xfrm>
            <a:off x="3927775" y="0"/>
            <a:ext cx="3004820" cy="461010"/>
          </a:xfrm>
          <a:prstGeom prst="rect">
            <a:avLst/>
          </a:prstGeom>
        </p:spPr>
        <p:txBody>
          <a:bodyPr vert="horz" lIns="92298" tIns="46148" rIns="92298" bIns="46148" rtlCol="0"/>
          <a:lstStyle>
            <a:lvl1pPr algn="r">
              <a:defRPr sz="1200"/>
            </a:lvl1pPr>
          </a:lstStyle>
          <a:p>
            <a:fld id="{732DE9AA-71E3-4CF2-834F-13A1E92E7B69}" type="datetimeFigureOut">
              <a:rPr lang="en-US" smtClean="0"/>
              <a:pPr/>
              <a:t>5/2/2021</a:t>
            </a:fld>
            <a:endParaRPr lang="en-US"/>
          </a:p>
        </p:txBody>
      </p:sp>
      <p:sp>
        <p:nvSpPr>
          <p:cNvPr id="4" name="Slide Image Placeholder 3"/>
          <p:cNvSpPr>
            <a:spLocks noGrp="1" noRot="1" noChangeAspect="1"/>
          </p:cNvSpPr>
          <p:nvPr>
            <p:ph type="sldImg" idx="2"/>
          </p:nvPr>
        </p:nvSpPr>
        <p:spPr>
          <a:xfrm>
            <a:off x="393700" y="692150"/>
            <a:ext cx="6146800" cy="3457575"/>
          </a:xfrm>
          <a:prstGeom prst="rect">
            <a:avLst/>
          </a:prstGeom>
          <a:noFill/>
          <a:ln w="12700">
            <a:solidFill>
              <a:prstClr val="black"/>
            </a:solidFill>
          </a:ln>
        </p:spPr>
        <p:txBody>
          <a:bodyPr vert="horz" lIns="92298" tIns="46148" rIns="92298" bIns="46148" rtlCol="0" anchor="ctr"/>
          <a:lstStyle/>
          <a:p>
            <a:endParaRPr lang="en-US"/>
          </a:p>
        </p:txBody>
      </p:sp>
      <p:sp>
        <p:nvSpPr>
          <p:cNvPr id="5" name="Notes Placeholder 4"/>
          <p:cNvSpPr>
            <a:spLocks noGrp="1"/>
          </p:cNvSpPr>
          <p:nvPr>
            <p:ph type="body" sz="quarter" idx="3"/>
          </p:nvPr>
        </p:nvSpPr>
        <p:spPr>
          <a:xfrm>
            <a:off x="693420" y="4379595"/>
            <a:ext cx="5547360" cy="4149090"/>
          </a:xfrm>
          <a:prstGeom prst="rect">
            <a:avLst/>
          </a:prstGeom>
        </p:spPr>
        <p:txBody>
          <a:bodyPr vert="horz" lIns="92298" tIns="46148" rIns="92298" bIns="4614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1010"/>
          </a:xfrm>
          <a:prstGeom prst="rect">
            <a:avLst/>
          </a:prstGeom>
        </p:spPr>
        <p:txBody>
          <a:bodyPr vert="horz" lIns="92298" tIns="46148" rIns="92298" bIns="46148"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1010"/>
          </a:xfrm>
          <a:prstGeom prst="rect">
            <a:avLst/>
          </a:prstGeom>
        </p:spPr>
        <p:txBody>
          <a:bodyPr vert="horz" lIns="92298" tIns="46148" rIns="92298" bIns="46148" rtlCol="0" anchor="b"/>
          <a:lstStyle>
            <a:lvl1pPr algn="r">
              <a:defRPr sz="1200"/>
            </a:lvl1pPr>
          </a:lstStyle>
          <a:p>
            <a:fld id="{039B4EB4-5598-40D3-88E5-16B91A0484D5}" type="slidenum">
              <a:rPr lang="en-US" smtClean="0"/>
              <a:pPr/>
              <a:t>‹#›</a:t>
            </a:fld>
            <a:endParaRPr lang="en-US"/>
          </a:p>
        </p:txBody>
      </p:sp>
    </p:spTree>
    <p:extLst>
      <p:ext uri="{BB962C8B-B14F-4D97-AF65-F5344CB8AC3E}">
        <p14:creationId xmlns:p14="http://schemas.microsoft.com/office/powerpoint/2010/main" val="3132843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11448" y="1172236"/>
            <a:ext cx="5810063" cy="1108114"/>
          </a:xfrm>
        </p:spPr>
        <p:txBody>
          <a:bodyPr anchor="b">
            <a:noAutofit/>
          </a:bodyPr>
          <a:lstStyle>
            <a:lvl1pPr algn="l">
              <a:lnSpc>
                <a:spcPts val="3600"/>
              </a:lnSpc>
              <a:defRPr sz="3600" b="0" cap="none" spc="90" baseline="0">
                <a:solidFill>
                  <a:schemeClr val="tx1"/>
                </a:solidFill>
                <a:effectLst/>
                <a:latin typeface="Franklin Gothic Medium Cond" charset="0"/>
                <a:ea typeface="Franklin Gothic Medium Cond" charset="0"/>
                <a:cs typeface="Franklin Gothic Medium Cond" charset="0"/>
              </a:defRPr>
            </a:lvl1pPr>
          </a:lstStyle>
          <a:p>
            <a:r>
              <a:rPr lang="en-US" dirty="0"/>
              <a:t>Franklin Gothic Medium Condensed 36 pt. Black</a:t>
            </a:r>
          </a:p>
        </p:txBody>
      </p:sp>
      <p:sp>
        <p:nvSpPr>
          <p:cNvPr id="30" name="Text Placeholder 7">
            <a:extLst>
              <a:ext uri="{FF2B5EF4-FFF2-40B4-BE49-F238E27FC236}">
                <a16:creationId xmlns:a16="http://schemas.microsoft.com/office/drawing/2014/main" id="{2C99FB3D-ACEA-0541-90EC-C6E0270A2919}"/>
              </a:ext>
            </a:extLst>
          </p:cNvPr>
          <p:cNvSpPr>
            <a:spLocks noGrp="1"/>
          </p:cNvSpPr>
          <p:nvPr>
            <p:ph type="body" sz="quarter" idx="10" hasCustomPrompt="1"/>
          </p:nvPr>
        </p:nvSpPr>
        <p:spPr>
          <a:xfrm>
            <a:off x="411448" y="3835830"/>
            <a:ext cx="4792896" cy="518969"/>
          </a:xfrm>
        </p:spPr>
        <p:txBody>
          <a:bodyPr anchor="t" anchorCtr="0">
            <a:noAutofit/>
          </a:bodyPr>
          <a:lstStyle>
            <a:lvl1pPr marL="12700" marR="0" indent="-12700" algn="l" defTabSz="914400" rtl="0" eaLnBrk="1" fontAlgn="auto" latinLnBrk="0" hangingPunct="1">
              <a:lnSpc>
                <a:spcPct val="100000"/>
              </a:lnSpc>
              <a:spcBef>
                <a:spcPts val="0"/>
              </a:spcBef>
              <a:spcAft>
                <a:spcPts val="0"/>
              </a:spcAft>
              <a:buClr>
                <a:schemeClr val="tx2"/>
              </a:buClr>
              <a:buSzTx/>
              <a:buFont typeface="Arial"/>
              <a:buNone/>
              <a:tabLst/>
              <a:defRPr sz="1200" baseline="0">
                <a:solidFill>
                  <a:schemeClr val="tx1"/>
                </a:solidFill>
                <a:latin typeface="Franklin Gothic Medium" pitchFamily="34" charset="0"/>
              </a:defRPr>
            </a:lvl1pPr>
            <a:lvl2pPr marL="342900" indent="0">
              <a:buNone/>
              <a:defRPr sz="1100"/>
            </a:lvl2pPr>
            <a:lvl3pPr marL="742950" indent="0">
              <a:buNone/>
              <a:defRPr sz="1100"/>
            </a:lvl3pPr>
            <a:lvl4pPr marL="1028700" indent="0">
              <a:buNone/>
              <a:defRPr sz="1100"/>
            </a:lvl4pPr>
            <a:lvl5pPr marL="1828800" indent="0">
              <a:buNone/>
              <a:defRPr sz="1100"/>
            </a:lvl5pPr>
          </a:lstStyle>
          <a:p>
            <a:pPr marL="0" marR="0" lvl="0" indent="0" algn="l" defTabSz="914400" rtl="0" eaLnBrk="1" fontAlgn="auto" latinLnBrk="0" hangingPunct="1">
              <a:lnSpc>
                <a:spcPct val="100000"/>
              </a:lnSpc>
              <a:spcBef>
                <a:spcPts val="0"/>
              </a:spcBef>
              <a:spcAft>
                <a:spcPts val="0"/>
              </a:spcAft>
              <a:buClr>
                <a:schemeClr val="tx2"/>
              </a:buClr>
              <a:buSzTx/>
              <a:buFont typeface="Arial"/>
              <a:buNone/>
              <a:tabLst/>
              <a:defRPr/>
            </a:pPr>
            <a:r>
              <a:rPr lang="en-US" dirty="0"/>
              <a:t>Date and/or Name of Speaker – Franklin Gothic Med. 12 pt. Black</a:t>
            </a:r>
          </a:p>
        </p:txBody>
      </p:sp>
      <p:grpSp>
        <p:nvGrpSpPr>
          <p:cNvPr id="12" name="Group 11">
            <a:extLst>
              <a:ext uri="{FF2B5EF4-FFF2-40B4-BE49-F238E27FC236}">
                <a16:creationId xmlns:a16="http://schemas.microsoft.com/office/drawing/2014/main" id="{71161E4E-D021-C44C-8DC1-F0328A674BE5}"/>
              </a:ext>
            </a:extLst>
          </p:cNvPr>
          <p:cNvGrpSpPr/>
          <p:nvPr userDrawn="1"/>
        </p:nvGrpSpPr>
        <p:grpSpPr>
          <a:xfrm>
            <a:off x="5695406" y="1075509"/>
            <a:ext cx="3448594" cy="4080691"/>
            <a:chOff x="5695406" y="1075509"/>
            <a:chExt cx="3448594" cy="4080691"/>
          </a:xfrm>
        </p:grpSpPr>
        <p:sp>
          <p:nvSpPr>
            <p:cNvPr id="13" name="Freeform 12">
              <a:extLst>
                <a:ext uri="{FF2B5EF4-FFF2-40B4-BE49-F238E27FC236}">
                  <a16:creationId xmlns:a16="http://schemas.microsoft.com/office/drawing/2014/main" id="{706C80C2-69F8-524F-931C-2398C69C637C}"/>
                </a:ext>
              </a:extLst>
            </p:cNvPr>
            <p:cNvSpPr/>
            <p:nvPr userDrawn="1"/>
          </p:nvSpPr>
          <p:spPr>
            <a:xfrm>
              <a:off x="6383679" y="1075509"/>
              <a:ext cx="2760321" cy="2760321"/>
            </a:xfrm>
            <a:custGeom>
              <a:avLst/>
              <a:gdLst>
                <a:gd name="connsiteX0" fmla="*/ 1060618 w 1060618"/>
                <a:gd name="connsiteY0" fmla="*/ 0 h 1060618"/>
                <a:gd name="connsiteX1" fmla="*/ 1060618 w 1060618"/>
                <a:gd name="connsiteY1" fmla="*/ 1060618 h 1060618"/>
                <a:gd name="connsiteX2" fmla="*/ 0 w 1060618"/>
                <a:gd name="connsiteY2" fmla="*/ 1060618 h 1060618"/>
                <a:gd name="connsiteX3" fmla="*/ 1060618 w 1060618"/>
                <a:gd name="connsiteY3" fmla="*/ 0 h 1060618"/>
              </a:gdLst>
              <a:ahLst/>
              <a:cxnLst>
                <a:cxn ang="0">
                  <a:pos x="connsiteX0" y="connsiteY0"/>
                </a:cxn>
                <a:cxn ang="0">
                  <a:pos x="connsiteX1" y="connsiteY1"/>
                </a:cxn>
                <a:cxn ang="0">
                  <a:pos x="connsiteX2" y="connsiteY2"/>
                </a:cxn>
                <a:cxn ang="0">
                  <a:pos x="connsiteX3" y="connsiteY3"/>
                </a:cxn>
              </a:cxnLst>
              <a:rect l="l" t="t" r="r" b="b"/>
              <a:pathLst>
                <a:path w="1060618" h="1060618">
                  <a:moveTo>
                    <a:pt x="1060618" y="0"/>
                  </a:moveTo>
                  <a:lnTo>
                    <a:pt x="1060618" y="1060618"/>
                  </a:lnTo>
                  <a:lnTo>
                    <a:pt x="0" y="1060618"/>
                  </a:lnTo>
                  <a:lnTo>
                    <a:pt x="1060618"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3">
              <a:extLst>
                <a:ext uri="{FF2B5EF4-FFF2-40B4-BE49-F238E27FC236}">
                  <a16:creationId xmlns:a16="http://schemas.microsoft.com/office/drawing/2014/main" id="{DE7C431A-65EE-6D4E-8120-05191A2CACD7}"/>
                </a:ext>
              </a:extLst>
            </p:cNvPr>
            <p:cNvSpPr/>
            <p:nvPr userDrawn="1"/>
          </p:nvSpPr>
          <p:spPr>
            <a:xfrm>
              <a:off x="5695406" y="1707606"/>
              <a:ext cx="3448594" cy="3448594"/>
            </a:xfrm>
            <a:custGeom>
              <a:avLst/>
              <a:gdLst>
                <a:gd name="connsiteX0" fmla="*/ 2054820 w 2054820"/>
                <a:gd name="connsiteY0" fmla="*/ 0 h 2054820"/>
                <a:gd name="connsiteX1" fmla="*/ 2054820 w 2054820"/>
                <a:gd name="connsiteY1" fmla="*/ 2054820 h 2054820"/>
                <a:gd name="connsiteX2" fmla="*/ 0 w 2054820"/>
                <a:gd name="connsiteY2" fmla="*/ 2054820 h 2054820"/>
                <a:gd name="connsiteX3" fmla="*/ 2054820 w 2054820"/>
                <a:gd name="connsiteY3" fmla="*/ 0 h 2054820"/>
              </a:gdLst>
              <a:ahLst/>
              <a:cxnLst>
                <a:cxn ang="0">
                  <a:pos x="connsiteX0" y="connsiteY0"/>
                </a:cxn>
                <a:cxn ang="0">
                  <a:pos x="connsiteX1" y="connsiteY1"/>
                </a:cxn>
                <a:cxn ang="0">
                  <a:pos x="connsiteX2" y="connsiteY2"/>
                </a:cxn>
                <a:cxn ang="0">
                  <a:pos x="connsiteX3" y="connsiteY3"/>
                </a:cxn>
              </a:cxnLst>
              <a:rect l="l" t="t" r="r" b="b"/>
              <a:pathLst>
                <a:path w="2054820" h="2054820">
                  <a:moveTo>
                    <a:pt x="2054820" y="0"/>
                  </a:moveTo>
                  <a:lnTo>
                    <a:pt x="2054820" y="2054820"/>
                  </a:lnTo>
                  <a:lnTo>
                    <a:pt x="0" y="2054820"/>
                  </a:lnTo>
                  <a:lnTo>
                    <a:pt x="205482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963A9FB3-D5C6-9946-B887-1CC4D8034B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5051" y="4610008"/>
            <a:ext cx="912971" cy="292191"/>
          </a:xfrm>
          <a:prstGeom prst="rect">
            <a:avLst/>
          </a:prstGeom>
        </p:spPr>
      </p:pic>
    </p:spTree>
    <p:extLst>
      <p:ext uri="{BB962C8B-B14F-4D97-AF65-F5344CB8AC3E}">
        <p14:creationId xmlns:p14="http://schemas.microsoft.com/office/powerpoint/2010/main" val="1914200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914343" y="414779"/>
            <a:ext cx="5772151" cy="1674340"/>
          </a:xfrm>
        </p:spPr>
        <p:txBody>
          <a:bodyPr/>
          <a:lstStyle/>
          <a:p>
            <a:r>
              <a:rPr lang="en-US" dirty="0"/>
              <a:t>Click to edit Master title style</a:t>
            </a:r>
          </a:p>
        </p:txBody>
      </p:sp>
      <p:sp>
        <p:nvSpPr>
          <p:cNvPr id="6" name="Text Placeholder 5"/>
          <p:cNvSpPr>
            <a:spLocks noGrp="1"/>
          </p:cNvSpPr>
          <p:nvPr>
            <p:ph type="body" sz="quarter" idx="10"/>
          </p:nvPr>
        </p:nvSpPr>
        <p:spPr>
          <a:xfrm>
            <a:off x="4359897" y="2201715"/>
            <a:ext cx="4326597" cy="423650"/>
          </a:xfrm>
          <a:prstGeom prst="rect">
            <a:avLst/>
          </a:prstGeom>
        </p:spPr>
        <p:txBody>
          <a:bodyPr/>
          <a:lstStyle>
            <a:lvl1pPr marL="0" indent="0" algn="r">
              <a:buNone/>
              <a:defRPr>
                <a:solidFill>
                  <a:schemeClr val="bg1"/>
                </a:solidFill>
                <a:latin typeface="+mj-lt"/>
              </a:defRPr>
            </a:lvl1pPr>
          </a:lstStyle>
          <a:p>
            <a:pPr lvl="0"/>
            <a:endParaRPr lang="en-US" dirty="0"/>
          </a:p>
        </p:txBody>
      </p:sp>
    </p:spTree>
    <p:extLst>
      <p:ext uri="{BB962C8B-B14F-4D97-AF65-F5344CB8AC3E}">
        <p14:creationId xmlns:p14="http://schemas.microsoft.com/office/powerpoint/2010/main" val="252193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C585AC-D2C7-0E4C-88AB-E270B966C0C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11" name="Title 1"/>
          <p:cNvSpPr>
            <a:spLocks noGrp="1"/>
          </p:cNvSpPr>
          <p:nvPr>
            <p:ph type="ctrTitle" hasCustomPrompt="1"/>
          </p:nvPr>
        </p:nvSpPr>
        <p:spPr>
          <a:xfrm>
            <a:off x="411448" y="1172236"/>
            <a:ext cx="5810063" cy="1108114"/>
          </a:xfrm>
        </p:spPr>
        <p:txBody>
          <a:bodyPr anchor="b">
            <a:noAutofit/>
          </a:bodyPr>
          <a:lstStyle>
            <a:lvl1pPr algn="l">
              <a:lnSpc>
                <a:spcPts val="3600"/>
              </a:lnSpc>
              <a:defRPr sz="3600" b="0" cap="none" spc="90" baseline="0">
                <a:solidFill>
                  <a:schemeClr val="tx1"/>
                </a:solidFill>
                <a:effectLst/>
                <a:latin typeface="Franklin Gothic Medium Cond" charset="0"/>
                <a:ea typeface="Franklin Gothic Medium Cond" charset="0"/>
                <a:cs typeface="Franklin Gothic Medium Cond" charset="0"/>
              </a:defRPr>
            </a:lvl1pPr>
          </a:lstStyle>
          <a:p>
            <a:r>
              <a:rPr lang="en-US" dirty="0"/>
              <a:t>Franklin Gothic Medium Condensed 36 pt. Black</a:t>
            </a:r>
          </a:p>
        </p:txBody>
      </p:sp>
      <p:sp>
        <p:nvSpPr>
          <p:cNvPr id="30" name="Text Placeholder 7">
            <a:extLst>
              <a:ext uri="{FF2B5EF4-FFF2-40B4-BE49-F238E27FC236}">
                <a16:creationId xmlns:a16="http://schemas.microsoft.com/office/drawing/2014/main" id="{2C99FB3D-ACEA-0541-90EC-C6E0270A2919}"/>
              </a:ext>
            </a:extLst>
          </p:cNvPr>
          <p:cNvSpPr>
            <a:spLocks noGrp="1"/>
          </p:cNvSpPr>
          <p:nvPr>
            <p:ph type="body" sz="quarter" idx="10" hasCustomPrompt="1"/>
          </p:nvPr>
        </p:nvSpPr>
        <p:spPr>
          <a:xfrm>
            <a:off x="411448" y="3835830"/>
            <a:ext cx="4792896" cy="518969"/>
          </a:xfrm>
        </p:spPr>
        <p:txBody>
          <a:bodyPr anchor="t" anchorCtr="0">
            <a:noAutofit/>
          </a:bodyPr>
          <a:lstStyle>
            <a:lvl1pPr marL="12700" marR="0" indent="-12700" algn="l" defTabSz="914400" rtl="0" eaLnBrk="1" fontAlgn="auto" latinLnBrk="0" hangingPunct="1">
              <a:lnSpc>
                <a:spcPct val="100000"/>
              </a:lnSpc>
              <a:spcBef>
                <a:spcPts val="0"/>
              </a:spcBef>
              <a:spcAft>
                <a:spcPts val="0"/>
              </a:spcAft>
              <a:buClr>
                <a:schemeClr val="tx2"/>
              </a:buClr>
              <a:buSzTx/>
              <a:buFont typeface="Arial"/>
              <a:buNone/>
              <a:tabLst/>
              <a:defRPr sz="1200" baseline="0">
                <a:solidFill>
                  <a:schemeClr val="tx1"/>
                </a:solidFill>
                <a:latin typeface="Franklin Gothic Medium" pitchFamily="34" charset="0"/>
              </a:defRPr>
            </a:lvl1pPr>
            <a:lvl2pPr marL="342900" indent="0">
              <a:buNone/>
              <a:defRPr sz="1100"/>
            </a:lvl2pPr>
            <a:lvl3pPr marL="742950" indent="0">
              <a:buNone/>
              <a:defRPr sz="1100"/>
            </a:lvl3pPr>
            <a:lvl4pPr marL="1028700" indent="0">
              <a:buNone/>
              <a:defRPr sz="1100"/>
            </a:lvl4pPr>
            <a:lvl5pPr marL="1828800" indent="0">
              <a:buNone/>
              <a:defRPr sz="1100"/>
            </a:lvl5pPr>
          </a:lstStyle>
          <a:p>
            <a:pPr marL="0" marR="0" lvl="0" indent="0" algn="l" defTabSz="914400" rtl="0" eaLnBrk="1" fontAlgn="auto" latinLnBrk="0" hangingPunct="1">
              <a:lnSpc>
                <a:spcPct val="100000"/>
              </a:lnSpc>
              <a:spcBef>
                <a:spcPts val="0"/>
              </a:spcBef>
              <a:spcAft>
                <a:spcPts val="0"/>
              </a:spcAft>
              <a:buClr>
                <a:schemeClr val="tx2"/>
              </a:buClr>
              <a:buSzTx/>
              <a:buFont typeface="Arial"/>
              <a:buNone/>
              <a:tabLst/>
              <a:defRPr/>
            </a:pPr>
            <a:r>
              <a:rPr lang="en-US" dirty="0"/>
              <a:t>Date and/or Name of Speaker – Franklin Gothic Med. 12 pt. Black</a:t>
            </a:r>
          </a:p>
        </p:txBody>
      </p:sp>
      <p:grpSp>
        <p:nvGrpSpPr>
          <p:cNvPr id="12" name="Group 11">
            <a:extLst>
              <a:ext uri="{FF2B5EF4-FFF2-40B4-BE49-F238E27FC236}">
                <a16:creationId xmlns:a16="http://schemas.microsoft.com/office/drawing/2014/main" id="{71161E4E-D021-C44C-8DC1-F0328A674BE5}"/>
              </a:ext>
            </a:extLst>
          </p:cNvPr>
          <p:cNvGrpSpPr/>
          <p:nvPr userDrawn="1"/>
        </p:nvGrpSpPr>
        <p:grpSpPr>
          <a:xfrm>
            <a:off x="5695406" y="1075509"/>
            <a:ext cx="3448594" cy="4080691"/>
            <a:chOff x="5695406" y="1075509"/>
            <a:chExt cx="3448594" cy="4080691"/>
          </a:xfrm>
        </p:grpSpPr>
        <p:sp>
          <p:nvSpPr>
            <p:cNvPr id="13" name="Freeform 12">
              <a:extLst>
                <a:ext uri="{FF2B5EF4-FFF2-40B4-BE49-F238E27FC236}">
                  <a16:creationId xmlns:a16="http://schemas.microsoft.com/office/drawing/2014/main" id="{706C80C2-69F8-524F-931C-2398C69C637C}"/>
                </a:ext>
              </a:extLst>
            </p:cNvPr>
            <p:cNvSpPr/>
            <p:nvPr userDrawn="1"/>
          </p:nvSpPr>
          <p:spPr>
            <a:xfrm>
              <a:off x="6383679" y="1075509"/>
              <a:ext cx="2760321" cy="2760321"/>
            </a:xfrm>
            <a:custGeom>
              <a:avLst/>
              <a:gdLst>
                <a:gd name="connsiteX0" fmla="*/ 1060618 w 1060618"/>
                <a:gd name="connsiteY0" fmla="*/ 0 h 1060618"/>
                <a:gd name="connsiteX1" fmla="*/ 1060618 w 1060618"/>
                <a:gd name="connsiteY1" fmla="*/ 1060618 h 1060618"/>
                <a:gd name="connsiteX2" fmla="*/ 0 w 1060618"/>
                <a:gd name="connsiteY2" fmla="*/ 1060618 h 1060618"/>
                <a:gd name="connsiteX3" fmla="*/ 1060618 w 1060618"/>
                <a:gd name="connsiteY3" fmla="*/ 0 h 1060618"/>
              </a:gdLst>
              <a:ahLst/>
              <a:cxnLst>
                <a:cxn ang="0">
                  <a:pos x="connsiteX0" y="connsiteY0"/>
                </a:cxn>
                <a:cxn ang="0">
                  <a:pos x="connsiteX1" y="connsiteY1"/>
                </a:cxn>
                <a:cxn ang="0">
                  <a:pos x="connsiteX2" y="connsiteY2"/>
                </a:cxn>
                <a:cxn ang="0">
                  <a:pos x="connsiteX3" y="connsiteY3"/>
                </a:cxn>
              </a:cxnLst>
              <a:rect l="l" t="t" r="r" b="b"/>
              <a:pathLst>
                <a:path w="1060618" h="1060618">
                  <a:moveTo>
                    <a:pt x="1060618" y="0"/>
                  </a:moveTo>
                  <a:lnTo>
                    <a:pt x="1060618" y="1060618"/>
                  </a:lnTo>
                  <a:lnTo>
                    <a:pt x="0" y="1060618"/>
                  </a:lnTo>
                  <a:lnTo>
                    <a:pt x="1060618"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3">
              <a:extLst>
                <a:ext uri="{FF2B5EF4-FFF2-40B4-BE49-F238E27FC236}">
                  <a16:creationId xmlns:a16="http://schemas.microsoft.com/office/drawing/2014/main" id="{DE7C431A-65EE-6D4E-8120-05191A2CACD7}"/>
                </a:ext>
              </a:extLst>
            </p:cNvPr>
            <p:cNvSpPr/>
            <p:nvPr userDrawn="1"/>
          </p:nvSpPr>
          <p:spPr>
            <a:xfrm>
              <a:off x="5695406" y="1707606"/>
              <a:ext cx="3448594" cy="3448594"/>
            </a:xfrm>
            <a:custGeom>
              <a:avLst/>
              <a:gdLst>
                <a:gd name="connsiteX0" fmla="*/ 2054820 w 2054820"/>
                <a:gd name="connsiteY0" fmla="*/ 0 h 2054820"/>
                <a:gd name="connsiteX1" fmla="*/ 2054820 w 2054820"/>
                <a:gd name="connsiteY1" fmla="*/ 2054820 h 2054820"/>
                <a:gd name="connsiteX2" fmla="*/ 0 w 2054820"/>
                <a:gd name="connsiteY2" fmla="*/ 2054820 h 2054820"/>
                <a:gd name="connsiteX3" fmla="*/ 2054820 w 2054820"/>
                <a:gd name="connsiteY3" fmla="*/ 0 h 2054820"/>
              </a:gdLst>
              <a:ahLst/>
              <a:cxnLst>
                <a:cxn ang="0">
                  <a:pos x="connsiteX0" y="connsiteY0"/>
                </a:cxn>
                <a:cxn ang="0">
                  <a:pos x="connsiteX1" y="connsiteY1"/>
                </a:cxn>
                <a:cxn ang="0">
                  <a:pos x="connsiteX2" y="connsiteY2"/>
                </a:cxn>
                <a:cxn ang="0">
                  <a:pos x="connsiteX3" y="connsiteY3"/>
                </a:cxn>
              </a:cxnLst>
              <a:rect l="l" t="t" r="r" b="b"/>
              <a:pathLst>
                <a:path w="2054820" h="2054820">
                  <a:moveTo>
                    <a:pt x="2054820" y="0"/>
                  </a:moveTo>
                  <a:lnTo>
                    <a:pt x="2054820" y="2054820"/>
                  </a:lnTo>
                  <a:lnTo>
                    <a:pt x="0" y="2054820"/>
                  </a:lnTo>
                  <a:lnTo>
                    <a:pt x="205482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963A9FB3-D5C6-9946-B887-1CC4D8034BF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25051" y="4610008"/>
            <a:ext cx="912971" cy="292191"/>
          </a:xfrm>
          <a:prstGeom prst="rect">
            <a:avLst/>
          </a:prstGeom>
        </p:spPr>
      </p:pic>
    </p:spTree>
    <p:extLst>
      <p:ext uri="{BB962C8B-B14F-4D97-AF65-F5344CB8AC3E}">
        <p14:creationId xmlns:p14="http://schemas.microsoft.com/office/powerpoint/2010/main" val="3462030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C585AC-D2C7-0E4C-88AB-E270B966C0C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11" name="Title 1"/>
          <p:cNvSpPr>
            <a:spLocks noGrp="1"/>
          </p:cNvSpPr>
          <p:nvPr>
            <p:ph type="ctrTitle" hasCustomPrompt="1"/>
          </p:nvPr>
        </p:nvSpPr>
        <p:spPr>
          <a:xfrm>
            <a:off x="411448" y="1172236"/>
            <a:ext cx="5810063" cy="1108114"/>
          </a:xfrm>
        </p:spPr>
        <p:txBody>
          <a:bodyPr anchor="b">
            <a:noAutofit/>
          </a:bodyPr>
          <a:lstStyle>
            <a:lvl1pPr algn="l">
              <a:lnSpc>
                <a:spcPts val="3600"/>
              </a:lnSpc>
              <a:defRPr sz="3600" b="0" cap="none" spc="90" baseline="0">
                <a:solidFill>
                  <a:schemeClr val="tx1"/>
                </a:solidFill>
                <a:effectLst/>
                <a:latin typeface="Franklin Gothic Medium Cond" charset="0"/>
                <a:ea typeface="Franklin Gothic Medium Cond" charset="0"/>
                <a:cs typeface="Franklin Gothic Medium Cond" charset="0"/>
              </a:defRPr>
            </a:lvl1pPr>
          </a:lstStyle>
          <a:p>
            <a:r>
              <a:rPr lang="en-US" dirty="0"/>
              <a:t>Franklin Gothic Medium Condensed 36 pt. Black</a:t>
            </a:r>
          </a:p>
        </p:txBody>
      </p:sp>
      <p:sp>
        <p:nvSpPr>
          <p:cNvPr id="30" name="Text Placeholder 7">
            <a:extLst>
              <a:ext uri="{FF2B5EF4-FFF2-40B4-BE49-F238E27FC236}">
                <a16:creationId xmlns:a16="http://schemas.microsoft.com/office/drawing/2014/main" id="{2C99FB3D-ACEA-0541-90EC-C6E0270A2919}"/>
              </a:ext>
            </a:extLst>
          </p:cNvPr>
          <p:cNvSpPr>
            <a:spLocks noGrp="1"/>
          </p:cNvSpPr>
          <p:nvPr>
            <p:ph type="body" sz="quarter" idx="10" hasCustomPrompt="1"/>
          </p:nvPr>
        </p:nvSpPr>
        <p:spPr>
          <a:xfrm>
            <a:off x="411448" y="3835830"/>
            <a:ext cx="4792896" cy="518969"/>
          </a:xfrm>
        </p:spPr>
        <p:txBody>
          <a:bodyPr anchor="t" anchorCtr="0">
            <a:noAutofit/>
          </a:bodyPr>
          <a:lstStyle>
            <a:lvl1pPr marL="12700" marR="0" indent="-12700" algn="l" defTabSz="914400" rtl="0" eaLnBrk="1" fontAlgn="auto" latinLnBrk="0" hangingPunct="1">
              <a:lnSpc>
                <a:spcPct val="100000"/>
              </a:lnSpc>
              <a:spcBef>
                <a:spcPts val="0"/>
              </a:spcBef>
              <a:spcAft>
                <a:spcPts val="0"/>
              </a:spcAft>
              <a:buClr>
                <a:schemeClr val="tx2"/>
              </a:buClr>
              <a:buSzTx/>
              <a:buFont typeface="Arial"/>
              <a:buNone/>
              <a:tabLst/>
              <a:defRPr sz="1200" baseline="0">
                <a:solidFill>
                  <a:schemeClr val="tx1"/>
                </a:solidFill>
                <a:latin typeface="Franklin Gothic Medium" pitchFamily="34" charset="0"/>
              </a:defRPr>
            </a:lvl1pPr>
            <a:lvl2pPr marL="342900" indent="0">
              <a:buNone/>
              <a:defRPr sz="1100"/>
            </a:lvl2pPr>
            <a:lvl3pPr marL="742950" indent="0">
              <a:buNone/>
              <a:defRPr sz="1100"/>
            </a:lvl3pPr>
            <a:lvl4pPr marL="1028700" indent="0">
              <a:buNone/>
              <a:defRPr sz="1100"/>
            </a:lvl4pPr>
            <a:lvl5pPr marL="1828800" indent="0">
              <a:buNone/>
              <a:defRPr sz="1100"/>
            </a:lvl5pPr>
          </a:lstStyle>
          <a:p>
            <a:pPr marL="0" marR="0" lvl="0" indent="0" algn="l" defTabSz="914400" rtl="0" eaLnBrk="1" fontAlgn="auto" latinLnBrk="0" hangingPunct="1">
              <a:lnSpc>
                <a:spcPct val="100000"/>
              </a:lnSpc>
              <a:spcBef>
                <a:spcPts val="0"/>
              </a:spcBef>
              <a:spcAft>
                <a:spcPts val="0"/>
              </a:spcAft>
              <a:buClr>
                <a:schemeClr val="tx2"/>
              </a:buClr>
              <a:buSzTx/>
              <a:buFont typeface="Arial"/>
              <a:buNone/>
              <a:tabLst/>
              <a:defRPr/>
            </a:pPr>
            <a:r>
              <a:rPr lang="en-US" dirty="0"/>
              <a:t>Date and/or Name of Speaker – Franklin Gothic Med. 12 pt. Black</a:t>
            </a:r>
          </a:p>
        </p:txBody>
      </p:sp>
      <p:grpSp>
        <p:nvGrpSpPr>
          <p:cNvPr id="12" name="Group 11">
            <a:extLst>
              <a:ext uri="{FF2B5EF4-FFF2-40B4-BE49-F238E27FC236}">
                <a16:creationId xmlns:a16="http://schemas.microsoft.com/office/drawing/2014/main" id="{71161E4E-D021-C44C-8DC1-F0328A674BE5}"/>
              </a:ext>
            </a:extLst>
          </p:cNvPr>
          <p:cNvGrpSpPr/>
          <p:nvPr userDrawn="1"/>
        </p:nvGrpSpPr>
        <p:grpSpPr>
          <a:xfrm>
            <a:off x="5695406" y="1075509"/>
            <a:ext cx="3448594" cy="4080691"/>
            <a:chOff x="5695406" y="1075509"/>
            <a:chExt cx="3448594" cy="4080691"/>
          </a:xfrm>
        </p:grpSpPr>
        <p:sp>
          <p:nvSpPr>
            <p:cNvPr id="13" name="Freeform 12">
              <a:extLst>
                <a:ext uri="{FF2B5EF4-FFF2-40B4-BE49-F238E27FC236}">
                  <a16:creationId xmlns:a16="http://schemas.microsoft.com/office/drawing/2014/main" id="{706C80C2-69F8-524F-931C-2398C69C637C}"/>
                </a:ext>
              </a:extLst>
            </p:cNvPr>
            <p:cNvSpPr/>
            <p:nvPr userDrawn="1"/>
          </p:nvSpPr>
          <p:spPr>
            <a:xfrm>
              <a:off x="6383679" y="1075509"/>
              <a:ext cx="2760321" cy="2760321"/>
            </a:xfrm>
            <a:custGeom>
              <a:avLst/>
              <a:gdLst>
                <a:gd name="connsiteX0" fmla="*/ 1060618 w 1060618"/>
                <a:gd name="connsiteY0" fmla="*/ 0 h 1060618"/>
                <a:gd name="connsiteX1" fmla="*/ 1060618 w 1060618"/>
                <a:gd name="connsiteY1" fmla="*/ 1060618 h 1060618"/>
                <a:gd name="connsiteX2" fmla="*/ 0 w 1060618"/>
                <a:gd name="connsiteY2" fmla="*/ 1060618 h 1060618"/>
                <a:gd name="connsiteX3" fmla="*/ 1060618 w 1060618"/>
                <a:gd name="connsiteY3" fmla="*/ 0 h 1060618"/>
              </a:gdLst>
              <a:ahLst/>
              <a:cxnLst>
                <a:cxn ang="0">
                  <a:pos x="connsiteX0" y="connsiteY0"/>
                </a:cxn>
                <a:cxn ang="0">
                  <a:pos x="connsiteX1" y="connsiteY1"/>
                </a:cxn>
                <a:cxn ang="0">
                  <a:pos x="connsiteX2" y="connsiteY2"/>
                </a:cxn>
                <a:cxn ang="0">
                  <a:pos x="connsiteX3" y="connsiteY3"/>
                </a:cxn>
              </a:cxnLst>
              <a:rect l="l" t="t" r="r" b="b"/>
              <a:pathLst>
                <a:path w="1060618" h="1060618">
                  <a:moveTo>
                    <a:pt x="1060618" y="0"/>
                  </a:moveTo>
                  <a:lnTo>
                    <a:pt x="1060618" y="1060618"/>
                  </a:lnTo>
                  <a:lnTo>
                    <a:pt x="0" y="1060618"/>
                  </a:lnTo>
                  <a:lnTo>
                    <a:pt x="1060618"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3">
              <a:extLst>
                <a:ext uri="{FF2B5EF4-FFF2-40B4-BE49-F238E27FC236}">
                  <a16:creationId xmlns:a16="http://schemas.microsoft.com/office/drawing/2014/main" id="{DE7C431A-65EE-6D4E-8120-05191A2CACD7}"/>
                </a:ext>
              </a:extLst>
            </p:cNvPr>
            <p:cNvSpPr/>
            <p:nvPr userDrawn="1"/>
          </p:nvSpPr>
          <p:spPr>
            <a:xfrm>
              <a:off x="5695406" y="1707606"/>
              <a:ext cx="3448594" cy="3448594"/>
            </a:xfrm>
            <a:custGeom>
              <a:avLst/>
              <a:gdLst>
                <a:gd name="connsiteX0" fmla="*/ 2054820 w 2054820"/>
                <a:gd name="connsiteY0" fmla="*/ 0 h 2054820"/>
                <a:gd name="connsiteX1" fmla="*/ 2054820 w 2054820"/>
                <a:gd name="connsiteY1" fmla="*/ 2054820 h 2054820"/>
                <a:gd name="connsiteX2" fmla="*/ 0 w 2054820"/>
                <a:gd name="connsiteY2" fmla="*/ 2054820 h 2054820"/>
                <a:gd name="connsiteX3" fmla="*/ 2054820 w 2054820"/>
                <a:gd name="connsiteY3" fmla="*/ 0 h 2054820"/>
              </a:gdLst>
              <a:ahLst/>
              <a:cxnLst>
                <a:cxn ang="0">
                  <a:pos x="connsiteX0" y="connsiteY0"/>
                </a:cxn>
                <a:cxn ang="0">
                  <a:pos x="connsiteX1" y="connsiteY1"/>
                </a:cxn>
                <a:cxn ang="0">
                  <a:pos x="connsiteX2" y="connsiteY2"/>
                </a:cxn>
                <a:cxn ang="0">
                  <a:pos x="connsiteX3" y="connsiteY3"/>
                </a:cxn>
              </a:cxnLst>
              <a:rect l="l" t="t" r="r" b="b"/>
              <a:pathLst>
                <a:path w="2054820" h="2054820">
                  <a:moveTo>
                    <a:pt x="2054820" y="0"/>
                  </a:moveTo>
                  <a:lnTo>
                    <a:pt x="2054820" y="2054820"/>
                  </a:lnTo>
                  <a:lnTo>
                    <a:pt x="0" y="2054820"/>
                  </a:lnTo>
                  <a:lnTo>
                    <a:pt x="205482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963A9FB3-D5C6-9946-B887-1CC4D8034BF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25051" y="4610008"/>
            <a:ext cx="912971" cy="292191"/>
          </a:xfrm>
          <a:prstGeom prst="rect">
            <a:avLst/>
          </a:prstGeom>
        </p:spPr>
      </p:pic>
    </p:spTree>
    <p:extLst>
      <p:ext uri="{BB962C8B-B14F-4D97-AF65-F5344CB8AC3E}">
        <p14:creationId xmlns:p14="http://schemas.microsoft.com/office/powerpoint/2010/main" val="1619476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CD4F2-39AC-954E-9657-98B4749A670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11" name="Title 1"/>
          <p:cNvSpPr>
            <a:spLocks noGrp="1"/>
          </p:cNvSpPr>
          <p:nvPr>
            <p:ph type="ctrTitle" hasCustomPrompt="1"/>
          </p:nvPr>
        </p:nvSpPr>
        <p:spPr>
          <a:xfrm>
            <a:off x="411448" y="1172236"/>
            <a:ext cx="5810063" cy="1108114"/>
          </a:xfrm>
        </p:spPr>
        <p:txBody>
          <a:bodyPr anchor="b">
            <a:noAutofit/>
          </a:bodyPr>
          <a:lstStyle>
            <a:lvl1pPr algn="l">
              <a:lnSpc>
                <a:spcPts val="3600"/>
              </a:lnSpc>
              <a:defRPr sz="3600" b="0" cap="none" spc="90" baseline="0">
                <a:solidFill>
                  <a:schemeClr val="tx1"/>
                </a:solidFill>
                <a:effectLst/>
                <a:latin typeface="Franklin Gothic Medium Cond" charset="0"/>
                <a:ea typeface="Franklin Gothic Medium Cond" charset="0"/>
                <a:cs typeface="Franklin Gothic Medium Cond" charset="0"/>
              </a:defRPr>
            </a:lvl1pPr>
          </a:lstStyle>
          <a:p>
            <a:r>
              <a:rPr lang="en-US" dirty="0"/>
              <a:t>Franklin Gothic Medium Condensed 36 pt. Black</a:t>
            </a:r>
          </a:p>
        </p:txBody>
      </p:sp>
      <p:sp>
        <p:nvSpPr>
          <p:cNvPr id="30" name="Text Placeholder 7">
            <a:extLst>
              <a:ext uri="{FF2B5EF4-FFF2-40B4-BE49-F238E27FC236}">
                <a16:creationId xmlns:a16="http://schemas.microsoft.com/office/drawing/2014/main" id="{2C99FB3D-ACEA-0541-90EC-C6E0270A2919}"/>
              </a:ext>
            </a:extLst>
          </p:cNvPr>
          <p:cNvSpPr>
            <a:spLocks noGrp="1"/>
          </p:cNvSpPr>
          <p:nvPr>
            <p:ph type="body" sz="quarter" idx="10" hasCustomPrompt="1"/>
          </p:nvPr>
        </p:nvSpPr>
        <p:spPr>
          <a:xfrm>
            <a:off x="411448" y="3835830"/>
            <a:ext cx="4792896" cy="518969"/>
          </a:xfrm>
        </p:spPr>
        <p:txBody>
          <a:bodyPr anchor="t" anchorCtr="0">
            <a:noAutofit/>
          </a:bodyPr>
          <a:lstStyle>
            <a:lvl1pPr marL="12700" marR="0" indent="-12700" algn="l" defTabSz="914400" rtl="0" eaLnBrk="1" fontAlgn="auto" latinLnBrk="0" hangingPunct="1">
              <a:lnSpc>
                <a:spcPct val="100000"/>
              </a:lnSpc>
              <a:spcBef>
                <a:spcPts val="0"/>
              </a:spcBef>
              <a:spcAft>
                <a:spcPts val="0"/>
              </a:spcAft>
              <a:buClr>
                <a:schemeClr val="tx2"/>
              </a:buClr>
              <a:buSzTx/>
              <a:buFont typeface="Arial"/>
              <a:buNone/>
              <a:tabLst/>
              <a:defRPr sz="1200" baseline="0">
                <a:solidFill>
                  <a:schemeClr val="tx1"/>
                </a:solidFill>
                <a:latin typeface="Franklin Gothic Medium" pitchFamily="34" charset="0"/>
              </a:defRPr>
            </a:lvl1pPr>
            <a:lvl2pPr marL="342900" indent="0">
              <a:buNone/>
              <a:defRPr sz="1100"/>
            </a:lvl2pPr>
            <a:lvl3pPr marL="742950" indent="0">
              <a:buNone/>
              <a:defRPr sz="1100"/>
            </a:lvl3pPr>
            <a:lvl4pPr marL="1028700" indent="0">
              <a:buNone/>
              <a:defRPr sz="1100"/>
            </a:lvl4pPr>
            <a:lvl5pPr marL="1828800" indent="0">
              <a:buNone/>
              <a:defRPr sz="1100"/>
            </a:lvl5pPr>
          </a:lstStyle>
          <a:p>
            <a:pPr marL="0" marR="0" lvl="0" indent="0" algn="l" defTabSz="914400" rtl="0" eaLnBrk="1" fontAlgn="auto" latinLnBrk="0" hangingPunct="1">
              <a:lnSpc>
                <a:spcPct val="100000"/>
              </a:lnSpc>
              <a:spcBef>
                <a:spcPts val="0"/>
              </a:spcBef>
              <a:spcAft>
                <a:spcPts val="0"/>
              </a:spcAft>
              <a:buClr>
                <a:schemeClr val="tx2"/>
              </a:buClr>
              <a:buSzTx/>
              <a:buFont typeface="Arial"/>
              <a:buNone/>
              <a:tabLst/>
              <a:defRPr/>
            </a:pPr>
            <a:r>
              <a:rPr lang="en-US" dirty="0"/>
              <a:t>Date and/or Name of Speaker – Franklin Gothic Med. 12 pt. Black</a:t>
            </a:r>
          </a:p>
        </p:txBody>
      </p:sp>
      <p:grpSp>
        <p:nvGrpSpPr>
          <p:cNvPr id="12" name="Group 11">
            <a:extLst>
              <a:ext uri="{FF2B5EF4-FFF2-40B4-BE49-F238E27FC236}">
                <a16:creationId xmlns:a16="http://schemas.microsoft.com/office/drawing/2014/main" id="{71161E4E-D021-C44C-8DC1-F0328A674BE5}"/>
              </a:ext>
            </a:extLst>
          </p:cNvPr>
          <p:cNvGrpSpPr/>
          <p:nvPr userDrawn="1"/>
        </p:nvGrpSpPr>
        <p:grpSpPr>
          <a:xfrm>
            <a:off x="5695406" y="1075509"/>
            <a:ext cx="3448594" cy="4080691"/>
            <a:chOff x="5695406" y="1075509"/>
            <a:chExt cx="3448594" cy="4080691"/>
          </a:xfrm>
        </p:grpSpPr>
        <p:sp>
          <p:nvSpPr>
            <p:cNvPr id="13" name="Freeform 12">
              <a:extLst>
                <a:ext uri="{FF2B5EF4-FFF2-40B4-BE49-F238E27FC236}">
                  <a16:creationId xmlns:a16="http://schemas.microsoft.com/office/drawing/2014/main" id="{706C80C2-69F8-524F-931C-2398C69C637C}"/>
                </a:ext>
              </a:extLst>
            </p:cNvPr>
            <p:cNvSpPr/>
            <p:nvPr userDrawn="1"/>
          </p:nvSpPr>
          <p:spPr>
            <a:xfrm>
              <a:off x="6383679" y="1075509"/>
              <a:ext cx="2760321" cy="2760321"/>
            </a:xfrm>
            <a:custGeom>
              <a:avLst/>
              <a:gdLst>
                <a:gd name="connsiteX0" fmla="*/ 1060618 w 1060618"/>
                <a:gd name="connsiteY0" fmla="*/ 0 h 1060618"/>
                <a:gd name="connsiteX1" fmla="*/ 1060618 w 1060618"/>
                <a:gd name="connsiteY1" fmla="*/ 1060618 h 1060618"/>
                <a:gd name="connsiteX2" fmla="*/ 0 w 1060618"/>
                <a:gd name="connsiteY2" fmla="*/ 1060618 h 1060618"/>
                <a:gd name="connsiteX3" fmla="*/ 1060618 w 1060618"/>
                <a:gd name="connsiteY3" fmla="*/ 0 h 1060618"/>
              </a:gdLst>
              <a:ahLst/>
              <a:cxnLst>
                <a:cxn ang="0">
                  <a:pos x="connsiteX0" y="connsiteY0"/>
                </a:cxn>
                <a:cxn ang="0">
                  <a:pos x="connsiteX1" y="connsiteY1"/>
                </a:cxn>
                <a:cxn ang="0">
                  <a:pos x="connsiteX2" y="connsiteY2"/>
                </a:cxn>
                <a:cxn ang="0">
                  <a:pos x="connsiteX3" y="connsiteY3"/>
                </a:cxn>
              </a:cxnLst>
              <a:rect l="l" t="t" r="r" b="b"/>
              <a:pathLst>
                <a:path w="1060618" h="1060618">
                  <a:moveTo>
                    <a:pt x="1060618" y="0"/>
                  </a:moveTo>
                  <a:lnTo>
                    <a:pt x="1060618" y="1060618"/>
                  </a:lnTo>
                  <a:lnTo>
                    <a:pt x="0" y="1060618"/>
                  </a:lnTo>
                  <a:lnTo>
                    <a:pt x="1060618"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3">
              <a:extLst>
                <a:ext uri="{FF2B5EF4-FFF2-40B4-BE49-F238E27FC236}">
                  <a16:creationId xmlns:a16="http://schemas.microsoft.com/office/drawing/2014/main" id="{DE7C431A-65EE-6D4E-8120-05191A2CACD7}"/>
                </a:ext>
              </a:extLst>
            </p:cNvPr>
            <p:cNvSpPr/>
            <p:nvPr userDrawn="1"/>
          </p:nvSpPr>
          <p:spPr>
            <a:xfrm>
              <a:off x="5695406" y="1707606"/>
              <a:ext cx="3448594" cy="3448594"/>
            </a:xfrm>
            <a:custGeom>
              <a:avLst/>
              <a:gdLst>
                <a:gd name="connsiteX0" fmla="*/ 2054820 w 2054820"/>
                <a:gd name="connsiteY0" fmla="*/ 0 h 2054820"/>
                <a:gd name="connsiteX1" fmla="*/ 2054820 w 2054820"/>
                <a:gd name="connsiteY1" fmla="*/ 2054820 h 2054820"/>
                <a:gd name="connsiteX2" fmla="*/ 0 w 2054820"/>
                <a:gd name="connsiteY2" fmla="*/ 2054820 h 2054820"/>
                <a:gd name="connsiteX3" fmla="*/ 2054820 w 2054820"/>
                <a:gd name="connsiteY3" fmla="*/ 0 h 2054820"/>
              </a:gdLst>
              <a:ahLst/>
              <a:cxnLst>
                <a:cxn ang="0">
                  <a:pos x="connsiteX0" y="connsiteY0"/>
                </a:cxn>
                <a:cxn ang="0">
                  <a:pos x="connsiteX1" y="connsiteY1"/>
                </a:cxn>
                <a:cxn ang="0">
                  <a:pos x="connsiteX2" y="connsiteY2"/>
                </a:cxn>
                <a:cxn ang="0">
                  <a:pos x="connsiteX3" y="connsiteY3"/>
                </a:cxn>
              </a:cxnLst>
              <a:rect l="l" t="t" r="r" b="b"/>
              <a:pathLst>
                <a:path w="2054820" h="2054820">
                  <a:moveTo>
                    <a:pt x="2054820" y="0"/>
                  </a:moveTo>
                  <a:lnTo>
                    <a:pt x="2054820" y="2054820"/>
                  </a:lnTo>
                  <a:lnTo>
                    <a:pt x="0" y="2054820"/>
                  </a:lnTo>
                  <a:lnTo>
                    <a:pt x="205482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963A9FB3-D5C6-9946-B887-1CC4D8034BF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25051" y="4610008"/>
            <a:ext cx="912971" cy="292191"/>
          </a:xfrm>
          <a:prstGeom prst="rect">
            <a:avLst/>
          </a:prstGeom>
        </p:spPr>
      </p:pic>
    </p:spTree>
    <p:extLst>
      <p:ext uri="{BB962C8B-B14F-4D97-AF65-F5344CB8AC3E}">
        <p14:creationId xmlns:p14="http://schemas.microsoft.com/office/powerpoint/2010/main" val="2926147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207328" y="0"/>
            <a:ext cx="8210958" cy="891348"/>
          </a:xfrm>
        </p:spPr>
        <p:txBody>
          <a:bodyPr/>
          <a:lstStyle>
            <a:lvl1pPr marL="0" algn="l" defTabSz="914400" rtl="0" eaLnBrk="1" latinLnBrk="0" hangingPunct="1">
              <a:spcBef>
                <a:spcPct val="0"/>
              </a:spcBef>
              <a:buNone/>
              <a:defRPr lang="en-US" sz="2400" b="0" i="0" kern="1200" dirty="0">
                <a:solidFill>
                  <a:schemeClr val="tx1"/>
                </a:solidFill>
                <a:effectLst/>
                <a:latin typeface="Franklin Gothic Demi Cond" charset="0"/>
                <a:ea typeface="Franklin Gothic Demi Cond" charset="0"/>
                <a:cs typeface="Franklin Gothic Demi Cond" charset="0"/>
              </a:defRPr>
            </a:lvl1pPr>
          </a:lstStyle>
          <a:p>
            <a:r>
              <a:rPr lang="en-US"/>
              <a:t>Click to edit Master title style</a:t>
            </a:r>
            <a:endParaRPr lang="en-US" dirty="0"/>
          </a:p>
        </p:txBody>
      </p:sp>
      <p:sp>
        <p:nvSpPr>
          <p:cNvPr id="3" name="Content Placeholder 2"/>
          <p:cNvSpPr>
            <a:spLocks noGrp="1"/>
          </p:cNvSpPr>
          <p:nvPr>
            <p:ph idx="1"/>
          </p:nvPr>
        </p:nvSpPr>
        <p:spPr>
          <a:xfrm>
            <a:off x="207328" y="985315"/>
            <a:ext cx="8695132" cy="3530844"/>
          </a:xfrm>
        </p:spPr>
        <p:txBody>
          <a:bodyPr>
            <a:noAutofit/>
          </a:bodyPr>
          <a:lstStyle>
            <a:lvl1pPr marL="169863" indent="-169863">
              <a:spcBef>
                <a:spcPts val="200"/>
              </a:spcBef>
              <a:defRPr sz="1600">
                <a:latin typeface="Franklin Gothic Medium" pitchFamily="34" charset="0"/>
              </a:defRPr>
            </a:lvl1pPr>
            <a:lvl2pPr marL="344488" indent="-174625">
              <a:spcBef>
                <a:spcPts val="200"/>
              </a:spcBef>
              <a:defRPr sz="1400">
                <a:latin typeface="Franklin Gothic Medium" pitchFamily="34" charset="0"/>
              </a:defRPr>
            </a:lvl2pPr>
            <a:lvl3pPr marL="514350" indent="-169863">
              <a:spcBef>
                <a:spcPts val="200"/>
              </a:spcBef>
              <a:defRPr sz="1200">
                <a:latin typeface="Franklin Gothic Medium" pitchFamily="34" charset="0"/>
              </a:defRPr>
            </a:lvl3pPr>
            <a:lvl4pPr marL="687388" indent="-173038">
              <a:spcBef>
                <a:spcPts val="200"/>
              </a:spcBef>
              <a:buClr>
                <a:schemeClr val="bg1">
                  <a:lumMod val="75000"/>
                </a:schemeClr>
              </a:buClr>
              <a:defRPr sz="1100">
                <a:latin typeface="Franklin Gothic Medium"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Placeholder 5">
            <a:extLst>
              <a:ext uri="{FF2B5EF4-FFF2-40B4-BE49-F238E27FC236}">
                <a16:creationId xmlns:a16="http://schemas.microsoft.com/office/drawing/2014/main" id="{5DB0C7FE-32EA-7F40-BD64-AC800D84437C}"/>
              </a:ext>
            </a:extLst>
          </p:cNvPr>
          <p:cNvSpPr>
            <a:spLocks noGrp="1"/>
          </p:cNvSpPr>
          <p:nvPr>
            <p:ph type="sldNum" sz="quarter" idx="4"/>
          </p:nvPr>
        </p:nvSpPr>
        <p:spPr>
          <a:xfrm>
            <a:off x="207328" y="4910611"/>
            <a:ext cx="262549" cy="118937"/>
          </a:xfrm>
          <a:prstGeom prst="rect">
            <a:avLst/>
          </a:prstGeom>
        </p:spPr>
        <p:txBody>
          <a:bodyPr vert="horz" lIns="0" tIns="0" rIns="0" bIns="0" rtlCol="0" anchor="t" anchorCtr="0"/>
          <a:lstStyle>
            <a:lvl1pPr algn="l">
              <a:defRPr sz="900" b="0">
                <a:solidFill>
                  <a:schemeClr val="tx1"/>
                </a:solidFill>
                <a:latin typeface="Franklin Gothic Medium" pitchFamily="34" charset="0"/>
                <a:cs typeface="Arial" pitchFamily="34" charset="0"/>
              </a:defRPr>
            </a:lvl1pPr>
          </a:lstStyle>
          <a:p>
            <a:fld id="{F5B7371F-B25E-42BE-91F9-DCD17E1CF49D}" type="slidenum">
              <a:rPr lang="en-US" smtClean="0"/>
              <a:pPr/>
              <a:t>‹#›</a:t>
            </a:fld>
            <a:endParaRPr lang="en-US" dirty="0"/>
          </a:p>
        </p:txBody>
      </p:sp>
    </p:spTree>
    <p:extLst>
      <p:ext uri="{BB962C8B-B14F-4D97-AF65-F5344CB8AC3E}">
        <p14:creationId xmlns:p14="http://schemas.microsoft.com/office/powerpoint/2010/main" val="4153706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ext with Footer">
    <p:spTree>
      <p:nvGrpSpPr>
        <p:cNvPr id="1" name=""/>
        <p:cNvGrpSpPr/>
        <p:nvPr/>
      </p:nvGrpSpPr>
      <p:grpSpPr>
        <a:xfrm>
          <a:off x="0" y="0"/>
          <a:ext cx="0" cy="0"/>
          <a:chOff x="0" y="0"/>
          <a:chExt cx="0" cy="0"/>
        </a:xfrm>
      </p:grpSpPr>
      <p:sp>
        <p:nvSpPr>
          <p:cNvPr id="2" name="Title 1"/>
          <p:cNvSpPr>
            <a:spLocks noGrp="1"/>
          </p:cNvSpPr>
          <p:nvPr>
            <p:ph type="title"/>
          </p:nvPr>
        </p:nvSpPr>
        <p:spPr>
          <a:xfrm>
            <a:off x="207328" y="0"/>
            <a:ext cx="8210958" cy="891348"/>
          </a:xfrm>
        </p:spPr>
        <p:txBody>
          <a:bodyPr/>
          <a:lstStyle>
            <a:lvl1pPr marL="0" algn="l" defTabSz="914400" rtl="0" eaLnBrk="1" latinLnBrk="0" hangingPunct="1">
              <a:spcBef>
                <a:spcPct val="0"/>
              </a:spcBef>
              <a:buNone/>
              <a:defRPr lang="en-US" sz="2400" b="0" i="0" kern="1200" dirty="0">
                <a:solidFill>
                  <a:schemeClr val="tx1"/>
                </a:solidFill>
                <a:effectLst/>
                <a:latin typeface="Franklin Gothic Demi Cond" charset="0"/>
                <a:ea typeface="Franklin Gothic Demi Cond" charset="0"/>
                <a:cs typeface="Franklin Gothic Demi Cond" charset="0"/>
              </a:defRPr>
            </a:lvl1pPr>
          </a:lstStyle>
          <a:p>
            <a:r>
              <a:rPr lang="en-US"/>
              <a:t>Click to edit Master title style</a:t>
            </a:r>
            <a:endParaRPr lang="en-US" dirty="0"/>
          </a:p>
        </p:txBody>
      </p:sp>
      <p:sp>
        <p:nvSpPr>
          <p:cNvPr id="3" name="Content Placeholder 2"/>
          <p:cNvSpPr>
            <a:spLocks noGrp="1"/>
          </p:cNvSpPr>
          <p:nvPr>
            <p:ph idx="1"/>
          </p:nvPr>
        </p:nvSpPr>
        <p:spPr>
          <a:xfrm>
            <a:off x="207328" y="985315"/>
            <a:ext cx="8695132" cy="3530844"/>
          </a:xfrm>
        </p:spPr>
        <p:txBody>
          <a:bodyPr>
            <a:noAutofit/>
          </a:bodyPr>
          <a:lstStyle>
            <a:lvl1pPr marL="169863" indent="-169863">
              <a:spcBef>
                <a:spcPts val="200"/>
              </a:spcBef>
              <a:defRPr sz="1600">
                <a:latin typeface="Franklin Gothic Medium" pitchFamily="34" charset="0"/>
              </a:defRPr>
            </a:lvl1pPr>
            <a:lvl2pPr marL="344488" indent="-174625">
              <a:spcBef>
                <a:spcPts val="200"/>
              </a:spcBef>
              <a:defRPr sz="1400">
                <a:latin typeface="Franklin Gothic Medium" pitchFamily="34" charset="0"/>
              </a:defRPr>
            </a:lvl2pPr>
            <a:lvl3pPr marL="514350" indent="-169863">
              <a:spcBef>
                <a:spcPts val="200"/>
              </a:spcBef>
              <a:defRPr sz="1200">
                <a:latin typeface="Franklin Gothic Medium" pitchFamily="34" charset="0"/>
              </a:defRPr>
            </a:lvl3pPr>
            <a:lvl4pPr marL="687388" indent="-173038">
              <a:spcBef>
                <a:spcPts val="200"/>
              </a:spcBef>
              <a:buClr>
                <a:schemeClr val="bg1">
                  <a:lumMod val="75000"/>
                </a:schemeClr>
              </a:buClr>
              <a:defRPr sz="1100">
                <a:latin typeface="Franklin Gothic Medium"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Placeholder 5">
            <a:extLst>
              <a:ext uri="{FF2B5EF4-FFF2-40B4-BE49-F238E27FC236}">
                <a16:creationId xmlns:a16="http://schemas.microsoft.com/office/drawing/2014/main" id="{5DB0C7FE-32EA-7F40-BD64-AC800D84437C}"/>
              </a:ext>
            </a:extLst>
          </p:cNvPr>
          <p:cNvSpPr>
            <a:spLocks noGrp="1"/>
          </p:cNvSpPr>
          <p:nvPr>
            <p:ph type="sldNum" sz="quarter" idx="4"/>
          </p:nvPr>
        </p:nvSpPr>
        <p:spPr>
          <a:xfrm>
            <a:off x="207328" y="4910611"/>
            <a:ext cx="262549" cy="118937"/>
          </a:xfrm>
          <a:prstGeom prst="rect">
            <a:avLst/>
          </a:prstGeom>
        </p:spPr>
        <p:txBody>
          <a:bodyPr vert="horz" lIns="0" tIns="0" rIns="0" bIns="0" rtlCol="0" anchor="t" anchorCtr="0"/>
          <a:lstStyle>
            <a:lvl1pPr algn="l">
              <a:defRPr sz="900" b="0">
                <a:solidFill>
                  <a:schemeClr val="tx1"/>
                </a:solidFill>
                <a:latin typeface="Franklin Gothic Medium" pitchFamily="34" charset="0"/>
                <a:cs typeface="Arial" pitchFamily="34" charset="0"/>
              </a:defRPr>
            </a:lvl1pPr>
          </a:lstStyle>
          <a:p>
            <a:fld id="{F5B7371F-B25E-42BE-91F9-DCD17E1CF49D}" type="slidenum">
              <a:rPr lang="en-US" smtClean="0"/>
              <a:pPr/>
              <a:t>‹#›</a:t>
            </a:fld>
            <a:endParaRPr lang="en-US" dirty="0"/>
          </a:p>
        </p:txBody>
      </p:sp>
      <p:sp>
        <p:nvSpPr>
          <p:cNvPr id="6" name="Text Placeholder 5"/>
          <p:cNvSpPr>
            <a:spLocks noGrp="1"/>
          </p:cNvSpPr>
          <p:nvPr>
            <p:ph type="body" sz="quarter" idx="10"/>
          </p:nvPr>
        </p:nvSpPr>
        <p:spPr>
          <a:xfrm>
            <a:off x="207328" y="4713288"/>
            <a:ext cx="5731559" cy="89669"/>
          </a:xfrm>
        </p:spPr>
        <p:txBody>
          <a:bodyPr/>
          <a:lstStyle>
            <a:lvl1pPr marL="0" indent="0">
              <a:buNone/>
              <a:defRPr sz="600" i="1">
                <a:solidFill>
                  <a:schemeClr val="tx1">
                    <a:lumMod val="50000"/>
                    <a:lumOff val="50000"/>
                  </a:schemeClr>
                </a:solidFill>
                <a:latin typeface="+mn-lt"/>
              </a:defRPr>
            </a:lvl1pPr>
            <a:lvl2pPr marL="227012" indent="0">
              <a:buNone/>
              <a:defRPr sz="600" i="1">
                <a:solidFill>
                  <a:schemeClr val="tx1">
                    <a:lumMod val="50000"/>
                    <a:lumOff val="50000"/>
                  </a:schemeClr>
                </a:solidFill>
                <a:latin typeface="+mn-lt"/>
              </a:defRPr>
            </a:lvl2pPr>
            <a:lvl3pPr marL="400050" indent="0">
              <a:buNone/>
              <a:defRPr sz="600" i="1">
                <a:solidFill>
                  <a:schemeClr val="tx1">
                    <a:lumMod val="50000"/>
                    <a:lumOff val="50000"/>
                  </a:schemeClr>
                </a:solidFill>
                <a:latin typeface="+mn-lt"/>
              </a:defRPr>
            </a:lvl3pPr>
            <a:lvl4pPr marL="573088" indent="0">
              <a:buNone/>
              <a:defRPr sz="600" i="1">
                <a:solidFill>
                  <a:schemeClr val="tx1">
                    <a:lumMod val="50000"/>
                    <a:lumOff val="50000"/>
                  </a:schemeClr>
                </a:solidFill>
                <a:latin typeface="+mn-lt"/>
              </a:defRPr>
            </a:lvl4pPr>
            <a:lvl5pPr marL="1828800" indent="0">
              <a:buNone/>
              <a:defRPr sz="600" i="1">
                <a:solidFill>
                  <a:schemeClr val="tx1">
                    <a:lumMod val="50000"/>
                    <a:lumOff val="50000"/>
                  </a:schemeClr>
                </a:solidFill>
                <a:latin typeface="+mn-lt"/>
              </a:defRPr>
            </a:lvl5pPr>
          </a:lstStyle>
          <a:p>
            <a:pPr lvl="0"/>
            <a:r>
              <a:rPr lang="en-US"/>
              <a:t>Click to edit Master text styles</a:t>
            </a:r>
          </a:p>
        </p:txBody>
      </p:sp>
    </p:spTree>
    <p:extLst>
      <p:ext uri="{BB962C8B-B14F-4D97-AF65-F5344CB8AC3E}">
        <p14:creationId xmlns:p14="http://schemas.microsoft.com/office/powerpoint/2010/main" val="1536745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marL="0" algn="l" defTabSz="914400" rtl="0" eaLnBrk="1" latinLnBrk="0" hangingPunct="1">
              <a:spcBef>
                <a:spcPct val="0"/>
              </a:spcBef>
              <a:buNone/>
              <a:defRPr lang="en-US" sz="2400" b="0" i="0" kern="1200" dirty="0">
                <a:solidFill>
                  <a:schemeClr val="tx1"/>
                </a:solidFill>
                <a:effectLst/>
                <a:latin typeface="Franklin Gothic Demi Cond" charset="0"/>
                <a:ea typeface="Franklin Gothic Demi Cond" charset="0"/>
                <a:cs typeface="Franklin Gothic Demi Cond" charset="0"/>
              </a:defRPr>
            </a:lvl1pPr>
          </a:lstStyle>
          <a:p>
            <a:r>
              <a:rPr lang="en-US"/>
              <a:t>Click to edit Master title style</a:t>
            </a:r>
            <a:endParaRPr lang="en-US" dirty="0"/>
          </a:p>
        </p:txBody>
      </p:sp>
      <p:sp>
        <p:nvSpPr>
          <p:cNvPr id="4" name="Slide Number Placeholder 5">
            <a:extLst>
              <a:ext uri="{FF2B5EF4-FFF2-40B4-BE49-F238E27FC236}">
                <a16:creationId xmlns:a16="http://schemas.microsoft.com/office/drawing/2014/main" id="{D2A9210B-6E6D-144B-AB8E-40E2B57D046A}"/>
              </a:ext>
            </a:extLst>
          </p:cNvPr>
          <p:cNvSpPr>
            <a:spLocks noGrp="1"/>
          </p:cNvSpPr>
          <p:nvPr>
            <p:ph type="sldNum" sz="quarter" idx="4"/>
          </p:nvPr>
        </p:nvSpPr>
        <p:spPr>
          <a:xfrm>
            <a:off x="207328" y="4910611"/>
            <a:ext cx="262549" cy="118937"/>
          </a:xfrm>
          <a:prstGeom prst="rect">
            <a:avLst/>
          </a:prstGeom>
        </p:spPr>
        <p:txBody>
          <a:bodyPr vert="horz" lIns="0" tIns="0" rIns="0" bIns="0" rtlCol="0" anchor="t" anchorCtr="0"/>
          <a:lstStyle>
            <a:lvl1pPr algn="l">
              <a:defRPr sz="900" b="0">
                <a:solidFill>
                  <a:schemeClr val="tx1"/>
                </a:solidFill>
                <a:latin typeface="Franklin Gothic Medium" pitchFamily="34" charset="0"/>
                <a:cs typeface="Arial" pitchFamily="34" charset="0"/>
              </a:defRPr>
            </a:lvl1pPr>
          </a:lstStyle>
          <a:p>
            <a:fld id="{F5B7371F-B25E-42BE-91F9-DCD17E1CF49D}" type="slidenum">
              <a:rPr lang="en-US" smtClean="0"/>
              <a:pPr/>
              <a:t>‹#›</a:t>
            </a:fld>
            <a:endParaRPr lang="en-US" dirty="0"/>
          </a:p>
        </p:txBody>
      </p:sp>
    </p:spTree>
    <p:extLst>
      <p:ext uri="{BB962C8B-B14F-4D97-AF65-F5344CB8AC3E}">
        <p14:creationId xmlns:p14="http://schemas.microsoft.com/office/powerpoint/2010/main" val="3117070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ouble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marL="0" algn="l" defTabSz="914400" rtl="0" eaLnBrk="1" latinLnBrk="0" hangingPunct="1">
              <a:spcBef>
                <a:spcPct val="0"/>
              </a:spcBef>
              <a:buNone/>
              <a:defRPr lang="en-US" sz="2400" b="0" i="0" kern="1200" dirty="0">
                <a:solidFill>
                  <a:schemeClr val="tx1"/>
                </a:solidFill>
                <a:effectLst/>
                <a:latin typeface="Franklin Gothic Demi Cond" charset="0"/>
                <a:ea typeface="Franklin Gothic Demi Cond" charset="0"/>
                <a:cs typeface="Franklin Gothic Demi Cond" charset="0"/>
              </a:defRPr>
            </a:lvl1pPr>
          </a:lstStyle>
          <a:p>
            <a:r>
              <a:rPr lang="en-US"/>
              <a:t>Click to edit Master title style</a:t>
            </a:r>
            <a:endParaRPr lang="en-US" dirty="0"/>
          </a:p>
        </p:txBody>
      </p:sp>
      <p:sp>
        <p:nvSpPr>
          <p:cNvPr id="3" name="Content Placeholder 2"/>
          <p:cNvSpPr>
            <a:spLocks noGrp="1"/>
          </p:cNvSpPr>
          <p:nvPr>
            <p:ph idx="1"/>
          </p:nvPr>
        </p:nvSpPr>
        <p:spPr>
          <a:xfrm>
            <a:off x="213202" y="1026435"/>
            <a:ext cx="4137241" cy="3286125"/>
          </a:xfrm>
        </p:spPr>
        <p:txBody>
          <a:bodyPr>
            <a:noAutofit/>
          </a:bodyPr>
          <a:lstStyle>
            <a:lvl1pPr marL="169863" indent="-169863">
              <a:spcBef>
                <a:spcPts val="200"/>
              </a:spcBef>
              <a:defRPr sz="1600">
                <a:latin typeface="Franklin Gothic Medium" pitchFamily="34" charset="0"/>
              </a:defRPr>
            </a:lvl1pPr>
            <a:lvl2pPr>
              <a:spcBef>
                <a:spcPts val="200"/>
              </a:spcBef>
              <a:defRPr sz="1400">
                <a:latin typeface="Franklin Gothic Medium" pitchFamily="34" charset="0"/>
              </a:defRPr>
            </a:lvl2pPr>
            <a:lvl3pPr>
              <a:spcBef>
                <a:spcPts val="200"/>
              </a:spcBef>
              <a:defRPr sz="1200">
                <a:latin typeface="Franklin Gothic Medium" pitchFamily="34" charset="0"/>
              </a:defRPr>
            </a:lvl3pPr>
            <a:lvl4pPr>
              <a:spcBef>
                <a:spcPts val="200"/>
              </a:spcBef>
              <a:buClr>
                <a:schemeClr val="bg1">
                  <a:lumMod val="75000"/>
                </a:schemeClr>
              </a:buClr>
              <a:defRPr sz="1100">
                <a:latin typeface="Franklin Gothic Medium"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idx="13"/>
          </p:nvPr>
        </p:nvSpPr>
        <p:spPr>
          <a:xfrm>
            <a:off x="4697504" y="1026435"/>
            <a:ext cx="4238031" cy="3286125"/>
          </a:xfrm>
        </p:spPr>
        <p:txBody>
          <a:bodyPr>
            <a:noAutofit/>
          </a:bodyPr>
          <a:lstStyle>
            <a:lvl1pPr marL="169863" indent="-169863">
              <a:spcBef>
                <a:spcPts val="200"/>
              </a:spcBef>
              <a:defRPr sz="1600">
                <a:latin typeface="Franklin Gothic Medium" pitchFamily="34" charset="0"/>
              </a:defRPr>
            </a:lvl1pPr>
            <a:lvl2pPr>
              <a:spcBef>
                <a:spcPts val="200"/>
              </a:spcBef>
              <a:defRPr sz="1400">
                <a:latin typeface="Franklin Gothic Medium" pitchFamily="34" charset="0"/>
              </a:defRPr>
            </a:lvl2pPr>
            <a:lvl3pPr>
              <a:spcBef>
                <a:spcPts val="200"/>
              </a:spcBef>
              <a:defRPr sz="1200">
                <a:latin typeface="Franklin Gothic Medium" pitchFamily="34" charset="0"/>
              </a:defRPr>
            </a:lvl3pPr>
            <a:lvl4pPr>
              <a:spcBef>
                <a:spcPts val="200"/>
              </a:spcBef>
              <a:buClr>
                <a:schemeClr val="bg1">
                  <a:lumMod val="75000"/>
                </a:schemeClr>
              </a:buClr>
              <a:defRPr sz="1100">
                <a:latin typeface="Franklin Gothic Medium"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5">
            <a:extLst>
              <a:ext uri="{FF2B5EF4-FFF2-40B4-BE49-F238E27FC236}">
                <a16:creationId xmlns:a16="http://schemas.microsoft.com/office/drawing/2014/main" id="{1F7716EA-843C-5C46-9EA4-67249CF6172A}"/>
              </a:ext>
            </a:extLst>
          </p:cNvPr>
          <p:cNvSpPr>
            <a:spLocks noGrp="1"/>
          </p:cNvSpPr>
          <p:nvPr>
            <p:ph type="sldNum" sz="quarter" idx="4"/>
          </p:nvPr>
        </p:nvSpPr>
        <p:spPr>
          <a:xfrm>
            <a:off x="207328" y="4910611"/>
            <a:ext cx="262549" cy="118937"/>
          </a:xfrm>
          <a:prstGeom prst="rect">
            <a:avLst/>
          </a:prstGeom>
        </p:spPr>
        <p:txBody>
          <a:bodyPr vert="horz" lIns="0" tIns="0" rIns="0" bIns="0" rtlCol="0" anchor="t" anchorCtr="0"/>
          <a:lstStyle>
            <a:lvl1pPr algn="l">
              <a:defRPr sz="900" b="0">
                <a:solidFill>
                  <a:schemeClr val="tx1"/>
                </a:solidFill>
                <a:latin typeface="Franklin Gothic Medium" pitchFamily="34" charset="0"/>
                <a:cs typeface="Arial" pitchFamily="34" charset="0"/>
              </a:defRPr>
            </a:lvl1pPr>
          </a:lstStyle>
          <a:p>
            <a:fld id="{F5B7371F-B25E-42BE-91F9-DCD17E1CF49D}" type="slidenum">
              <a:rPr lang="en-US" smtClean="0"/>
              <a:pPr/>
              <a:t>‹#›</a:t>
            </a:fld>
            <a:endParaRPr lang="en-US" dirty="0"/>
          </a:p>
        </p:txBody>
      </p:sp>
    </p:spTree>
    <p:extLst>
      <p:ext uri="{BB962C8B-B14F-4D97-AF65-F5344CB8AC3E}">
        <p14:creationId xmlns:p14="http://schemas.microsoft.com/office/powerpoint/2010/main" val="248283703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Placeholder 9">
            <a:extLst>
              <a:ext uri="{FF2B5EF4-FFF2-40B4-BE49-F238E27FC236}">
                <a16:creationId xmlns:a16="http://schemas.microsoft.com/office/drawing/2014/main" id="{09EF8F9F-D735-604D-97A0-7891A519F95D}"/>
              </a:ext>
            </a:extLst>
          </p:cNvPr>
          <p:cNvSpPr>
            <a:spLocks noGrp="1"/>
          </p:cNvSpPr>
          <p:nvPr>
            <p:ph type="title"/>
          </p:nvPr>
        </p:nvSpPr>
        <p:spPr>
          <a:xfrm>
            <a:off x="2914343" y="542041"/>
            <a:ext cx="5772151" cy="1815741"/>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183669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1.emf"/><Relationship Id="rId4" Type="http://schemas.openxmlformats.org/officeDocument/2006/relationships/image" Target="../media/image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27C2408-33B7-C74F-B279-74F47CBD4D7B}"/>
              </a:ext>
            </a:extLst>
          </p:cNvPr>
          <p:cNvGrpSpPr/>
          <p:nvPr userDrawn="1"/>
        </p:nvGrpSpPr>
        <p:grpSpPr>
          <a:xfrm>
            <a:off x="7889920" y="3671121"/>
            <a:ext cx="1254080" cy="1472379"/>
            <a:chOff x="7889920" y="3671121"/>
            <a:chExt cx="1254080" cy="1472379"/>
          </a:xfrm>
        </p:grpSpPr>
        <p:sp>
          <p:nvSpPr>
            <p:cNvPr id="15" name="Freeform 14">
              <a:extLst>
                <a:ext uri="{FF2B5EF4-FFF2-40B4-BE49-F238E27FC236}">
                  <a16:creationId xmlns:a16="http://schemas.microsoft.com/office/drawing/2014/main" id="{3BBA15EA-99F5-0448-9F35-4219B4CDD08B}"/>
                </a:ext>
              </a:extLst>
            </p:cNvPr>
            <p:cNvSpPr/>
            <p:nvPr userDrawn="1"/>
          </p:nvSpPr>
          <p:spPr>
            <a:xfrm>
              <a:off x="8083381" y="3671121"/>
              <a:ext cx="1060618" cy="1060618"/>
            </a:xfrm>
            <a:custGeom>
              <a:avLst/>
              <a:gdLst>
                <a:gd name="connsiteX0" fmla="*/ 1060618 w 1060618"/>
                <a:gd name="connsiteY0" fmla="*/ 0 h 1060618"/>
                <a:gd name="connsiteX1" fmla="*/ 1060618 w 1060618"/>
                <a:gd name="connsiteY1" fmla="*/ 1060618 h 1060618"/>
                <a:gd name="connsiteX2" fmla="*/ 0 w 1060618"/>
                <a:gd name="connsiteY2" fmla="*/ 1060618 h 1060618"/>
                <a:gd name="connsiteX3" fmla="*/ 1060618 w 1060618"/>
                <a:gd name="connsiteY3" fmla="*/ 0 h 1060618"/>
              </a:gdLst>
              <a:ahLst/>
              <a:cxnLst>
                <a:cxn ang="0">
                  <a:pos x="connsiteX0" y="connsiteY0"/>
                </a:cxn>
                <a:cxn ang="0">
                  <a:pos x="connsiteX1" y="connsiteY1"/>
                </a:cxn>
                <a:cxn ang="0">
                  <a:pos x="connsiteX2" y="connsiteY2"/>
                </a:cxn>
                <a:cxn ang="0">
                  <a:pos x="connsiteX3" y="connsiteY3"/>
                </a:cxn>
              </a:cxnLst>
              <a:rect l="l" t="t" r="r" b="b"/>
              <a:pathLst>
                <a:path w="1060618" h="1060618">
                  <a:moveTo>
                    <a:pt x="1060618" y="0"/>
                  </a:moveTo>
                  <a:lnTo>
                    <a:pt x="1060618" y="1060618"/>
                  </a:lnTo>
                  <a:lnTo>
                    <a:pt x="0" y="1060618"/>
                  </a:lnTo>
                  <a:lnTo>
                    <a:pt x="1060618"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29DEFFE5-C446-B84A-9F3B-6B51D45F7A54}"/>
                </a:ext>
              </a:extLst>
            </p:cNvPr>
            <p:cNvSpPr/>
            <p:nvPr userDrawn="1"/>
          </p:nvSpPr>
          <p:spPr>
            <a:xfrm>
              <a:off x="7889920" y="3889420"/>
              <a:ext cx="1254080" cy="1254080"/>
            </a:xfrm>
            <a:custGeom>
              <a:avLst/>
              <a:gdLst>
                <a:gd name="connsiteX0" fmla="*/ 2054820 w 2054820"/>
                <a:gd name="connsiteY0" fmla="*/ 0 h 2054820"/>
                <a:gd name="connsiteX1" fmla="*/ 2054820 w 2054820"/>
                <a:gd name="connsiteY1" fmla="*/ 2054820 h 2054820"/>
                <a:gd name="connsiteX2" fmla="*/ 0 w 2054820"/>
                <a:gd name="connsiteY2" fmla="*/ 2054820 h 2054820"/>
                <a:gd name="connsiteX3" fmla="*/ 2054820 w 2054820"/>
                <a:gd name="connsiteY3" fmla="*/ 0 h 2054820"/>
              </a:gdLst>
              <a:ahLst/>
              <a:cxnLst>
                <a:cxn ang="0">
                  <a:pos x="connsiteX0" y="connsiteY0"/>
                </a:cxn>
                <a:cxn ang="0">
                  <a:pos x="connsiteX1" y="connsiteY1"/>
                </a:cxn>
                <a:cxn ang="0">
                  <a:pos x="connsiteX2" y="connsiteY2"/>
                </a:cxn>
                <a:cxn ang="0">
                  <a:pos x="connsiteX3" y="connsiteY3"/>
                </a:cxn>
              </a:cxnLst>
              <a:rect l="l" t="t" r="r" b="b"/>
              <a:pathLst>
                <a:path w="2054820" h="2054820">
                  <a:moveTo>
                    <a:pt x="2054820" y="0"/>
                  </a:moveTo>
                  <a:lnTo>
                    <a:pt x="2054820" y="2054820"/>
                  </a:lnTo>
                  <a:lnTo>
                    <a:pt x="0" y="2054820"/>
                  </a:lnTo>
                  <a:lnTo>
                    <a:pt x="205482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Placeholder 1"/>
          <p:cNvSpPr>
            <a:spLocks noGrp="1"/>
          </p:cNvSpPr>
          <p:nvPr>
            <p:ph type="title"/>
          </p:nvPr>
        </p:nvSpPr>
        <p:spPr>
          <a:xfrm>
            <a:off x="207328" y="0"/>
            <a:ext cx="8239986" cy="891348"/>
          </a:xfrm>
          <a:prstGeom prst="rect">
            <a:avLst/>
          </a:prstGeom>
        </p:spPr>
        <p:txBody>
          <a:bodyPr vert="horz" lIns="0" tIns="0" rIns="0" bIns="0" rtlCol="0" anchor="ctr">
            <a:normAutofit/>
          </a:bodyPr>
          <a:lstStyle/>
          <a:p>
            <a:r>
              <a:rPr lang="en-US" dirty="0"/>
              <a:t>Help Using This Template</a:t>
            </a:r>
          </a:p>
        </p:txBody>
      </p:sp>
      <p:sp>
        <p:nvSpPr>
          <p:cNvPr id="3" name="Text Placeholder 2"/>
          <p:cNvSpPr>
            <a:spLocks noGrp="1"/>
          </p:cNvSpPr>
          <p:nvPr>
            <p:ph type="body" idx="1"/>
          </p:nvPr>
        </p:nvSpPr>
        <p:spPr>
          <a:xfrm>
            <a:off x="207327" y="973577"/>
            <a:ext cx="8722569" cy="3535602"/>
          </a:xfrm>
          <a:prstGeom prst="rect">
            <a:avLst/>
          </a:prstGeom>
        </p:spPr>
        <p:txBody>
          <a:bodyPr vert="horz" lIns="0" tIns="0" rIns="0" bIns="0" rtlCol="0">
            <a:noAutofit/>
          </a:bodyPr>
          <a:lstStyle/>
          <a:p>
            <a:pPr eaLnBrk="1" hangingPunct="1"/>
            <a:endParaRPr lang="en-US" dirty="0"/>
          </a:p>
        </p:txBody>
      </p:sp>
      <p:sp>
        <p:nvSpPr>
          <p:cNvPr id="19" name="Slide Number Placeholder 5">
            <a:extLst>
              <a:ext uri="{FF2B5EF4-FFF2-40B4-BE49-F238E27FC236}">
                <a16:creationId xmlns:a16="http://schemas.microsoft.com/office/drawing/2014/main" id="{E93DEB48-5024-514A-9426-988AEC5D20D5}"/>
              </a:ext>
            </a:extLst>
          </p:cNvPr>
          <p:cNvSpPr>
            <a:spLocks noGrp="1"/>
          </p:cNvSpPr>
          <p:nvPr>
            <p:ph type="sldNum" sz="quarter" idx="4"/>
          </p:nvPr>
        </p:nvSpPr>
        <p:spPr>
          <a:xfrm>
            <a:off x="207327" y="4910611"/>
            <a:ext cx="262549" cy="118937"/>
          </a:xfrm>
          <a:prstGeom prst="rect">
            <a:avLst/>
          </a:prstGeom>
        </p:spPr>
        <p:txBody>
          <a:bodyPr vert="horz" lIns="0" tIns="0" rIns="0" bIns="0" rtlCol="0" anchor="t" anchorCtr="0"/>
          <a:lstStyle>
            <a:lvl1pPr algn="l">
              <a:defRPr sz="900" b="0">
                <a:solidFill>
                  <a:schemeClr val="tx1"/>
                </a:solidFill>
                <a:latin typeface="Franklin Gothic Medium" pitchFamily="34" charset="0"/>
                <a:cs typeface="Arial" pitchFamily="34" charset="0"/>
              </a:defRPr>
            </a:lvl1pPr>
          </a:lstStyle>
          <a:p>
            <a:fld id="{F5B7371F-B25E-42BE-91F9-DCD17E1CF49D}" type="slidenum">
              <a:rPr lang="en-US" smtClean="0"/>
              <a:pPr/>
              <a:t>‹#›</a:t>
            </a:fld>
            <a:endParaRPr lang="en-US" dirty="0"/>
          </a:p>
        </p:txBody>
      </p:sp>
      <p:sp>
        <p:nvSpPr>
          <p:cNvPr id="20" name="TextBox 19">
            <a:extLst>
              <a:ext uri="{FF2B5EF4-FFF2-40B4-BE49-F238E27FC236}">
                <a16:creationId xmlns:a16="http://schemas.microsoft.com/office/drawing/2014/main" id="{2174257E-02E6-BA4F-84F4-68888650996F}"/>
              </a:ext>
            </a:extLst>
          </p:cNvPr>
          <p:cNvSpPr txBox="1"/>
          <p:nvPr userDrawn="1"/>
        </p:nvSpPr>
        <p:spPr>
          <a:xfrm>
            <a:off x="531717" y="4937206"/>
            <a:ext cx="1103988" cy="92342"/>
          </a:xfrm>
          <a:prstGeom prst="rect">
            <a:avLst/>
          </a:prstGeom>
          <a:noFill/>
        </p:spPr>
        <p:txBody>
          <a:bodyPr wrap="square" lIns="0" tIns="0" rIns="0" bIns="0" rtlCol="0" anchor="ctr" anchorCtr="0">
            <a:spAutoFit/>
          </a:bodyPr>
          <a:lstStyle/>
          <a:p>
            <a:pPr algn="l"/>
            <a:r>
              <a:rPr lang="en-US" sz="600" dirty="0">
                <a:solidFill>
                  <a:schemeClr val="bg1">
                    <a:lumMod val="50000"/>
                  </a:schemeClr>
                </a:solidFill>
                <a:latin typeface="Franklin Gothic Book" panose="020B0503020102020204" pitchFamily="34" charset="0"/>
                <a:cs typeface="Arial" pitchFamily="34" charset="0"/>
              </a:rPr>
              <a:t>© SAIC.</a:t>
            </a:r>
            <a:r>
              <a:rPr lang="en-US" sz="600" baseline="0" dirty="0">
                <a:solidFill>
                  <a:schemeClr val="bg1">
                    <a:lumMod val="50000"/>
                  </a:schemeClr>
                </a:solidFill>
                <a:latin typeface="Franklin Gothic Book" panose="020B0503020102020204" pitchFamily="34" charset="0"/>
                <a:cs typeface="Arial" pitchFamily="34" charset="0"/>
              </a:rPr>
              <a:t> All rights reserved.  </a:t>
            </a:r>
            <a:endParaRPr lang="en-US" sz="600" dirty="0">
              <a:solidFill>
                <a:schemeClr val="bg1">
                  <a:lumMod val="50000"/>
                </a:schemeClr>
              </a:solidFill>
              <a:latin typeface="Franklin Gothic Book" panose="020B0503020102020204" pitchFamily="34" charset="0"/>
              <a:cs typeface="Arial" pitchFamily="34" charset="0"/>
            </a:endParaRPr>
          </a:p>
        </p:txBody>
      </p:sp>
      <p:sp>
        <p:nvSpPr>
          <p:cNvPr id="9" name="Rectangle 8"/>
          <p:cNvSpPr/>
          <p:nvPr userDrawn="1"/>
        </p:nvSpPr>
        <p:spPr>
          <a:xfrm>
            <a:off x="3977103" y="5029548"/>
            <a:ext cx="1183016" cy="92333"/>
          </a:xfrm>
          <a:prstGeom prst="rect">
            <a:avLst/>
          </a:prstGeom>
        </p:spPr>
        <p:txBody>
          <a:bodyPr wrap="none" lIns="0" tIns="0" rIns="0" bIns="0">
            <a:spAutoFit/>
          </a:bodyPr>
          <a:lstStyle/>
          <a:p>
            <a:pPr algn="ctr"/>
            <a:r>
              <a:rPr lang="en-US" sz="600" spc="300" dirty="0">
                <a:solidFill>
                  <a:schemeClr val="tx1">
                    <a:lumMod val="50000"/>
                    <a:lumOff val="50000"/>
                  </a:schemeClr>
                </a:solidFill>
                <a:latin typeface="Franklin Gothic Medium Cond" panose="020B0606030402020204" pitchFamily="34" charset="0"/>
              </a:rPr>
              <a:t>SAIC PROPRIETARY</a:t>
            </a:r>
          </a:p>
        </p:txBody>
      </p:sp>
      <p:pic>
        <p:nvPicPr>
          <p:cNvPr id="11" name="Picture 10">
            <a:extLst>
              <a:ext uri="{FF2B5EF4-FFF2-40B4-BE49-F238E27FC236}">
                <a16:creationId xmlns:a16="http://schemas.microsoft.com/office/drawing/2014/main" id="{2E43B302-5D1F-6541-B310-8A7BE43AA8C2}"/>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409487" y="4739287"/>
            <a:ext cx="584157" cy="186956"/>
          </a:xfrm>
          <a:prstGeom prst="rect">
            <a:avLst/>
          </a:prstGeom>
        </p:spPr>
      </p:pic>
    </p:spTree>
    <p:extLst>
      <p:ext uri="{BB962C8B-B14F-4D97-AF65-F5344CB8AC3E}">
        <p14:creationId xmlns:p14="http://schemas.microsoft.com/office/powerpoint/2010/main" val="2872287763"/>
      </p:ext>
    </p:extLst>
  </p:cSld>
  <p:clrMap bg1="lt1" tx1="dk1" bg2="lt2" tx2="dk2" accent1="accent1" accent2="accent2" accent3="accent3" accent4="accent4" accent5="accent5" accent6="accent6" hlink="hlink" folHlink="folHlink"/>
  <p:sldLayoutIdLst>
    <p:sldLayoutId id="2147483684" r:id="rId1"/>
    <p:sldLayoutId id="2147483692" r:id="rId2"/>
    <p:sldLayoutId id="2147483712" r:id="rId3"/>
    <p:sldLayoutId id="2147483710" r:id="rId4"/>
    <p:sldLayoutId id="2147483686" r:id="rId5"/>
    <p:sldLayoutId id="2147483690" r:id="rId6"/>
    <p:sldLayoutId id="2147483687" r:id="rId7"/>
    <p:sldLayoutId id="2147483688" r:id="rId8"/>
  </p:sldLayoutIdLst>
  <p:hf hdr="0" ftr="0" dt="0"/>
  <p:txStyles>
    <p:titleStyle>
      <a:lvl1pPr algn="l" defTabSz="914400" rtl="0" eaLnBrk="1" latinLnBrk="0" hangingPunct="1">
        <a:spcBef>
          <a:spcPct val="0"/>
        </a:spcBef>
        <a:buNone/>
        <a:defRPr sz="2400" b="0" i="0" kern="1200">
          <a:solidFill>
            <a:schemeClr val="tx1"/>
          </a:solidFill>
          <a:effectLst/>
          <a:latin typeface="Franklin Gothic Demi Cond" charset="0"/>
          <a:ea typeface="Franklin Gothic Demi Cond" charset="0"/>
          <a:cs typeface="Franklin Gothic Demi Cond" charset="0"/>
        </a:defRPr>
      </a:lvl1pPr>
    </p:titleStyle>
    <p:bodyStyle>
      <a:lvl1pPr marL="173038" indent="-173038" algn="l" defTabSz="914400" rtl="0" eaLnBrk="1" latinLnBrk="0" hangingPunct="1">
        <a:spcBef>
          <a:spcPts val="200"/>
        </a:spcBef>
        <a:buClr>
          <a:schemeClr val="tx2"/>
        </a:buClr>
        <a:buFont typeface="Arial"/>
        <a:buChar char="•"/>
        <a:defRPr lang="en-US" sz="1600" kern="1200" dirty="0" smtClean="0">
          <a:solidFill>
            <a:schemeClr val="tx1"/>
          </a:solidFill>
          <a:latin typeface="Franklin Gothic Medium" pitchFamily="34" charset="0"/>
          <a:ea typeface="+mn-ea"/>
          <a:cs typeface="Arial" pitchFamily="34" charset="0"/>
        </a:defRPr>
      </a:lvl1pPr>
      <a:lvl2pPr marL="400050" indent="-173038" algn="l" defTabSz="914400" rtl="0" eaLnBrk="1" latinLnBrk="0" hangingPunct="1">
        <a:spcBef>
          <a:spcPct val="20000"/>
        </a:spcBef>
        <a:buClr>
          <a:schemeClr val="bg1">
            <a:lumMod val="65000"/>
          </a:schemeClr>
        </a:buClr>
        <a:buFont typeface="Arial" pitchFamily="34" charset="0"/>
        <a:buChar char="–"/>
        <a:defRPr sz="1400" kern="1200">
          <a:solidFill>
            <a:schemeClr val="tx1"/>
          </a:solidFill>
          <a:latin typeface="Arial" pitchFamily="34" charset="0"/>
          <a:ea typeface="+mn-ea"/>
          <a:cs typeface="Arial" pitchFamily="34" charset="0"/>
        </a:defRPr>
      </a:lvl2pPr>
      <a:lvl3pPr marL="573088" indent="-173038" algn="l" defTabSz="914400" rtl="0" eaLnBrk="1" latinLnBrk="0" hangingPunct="1">
        <a:spcBef>
          <a:spcPct val="20000"/>
        </a:spcBef>
        <a:buClr>
          <a:schemeClr val="bg1">
            <a:lumMod val="65000"/>
          </a:schemeClr>
        </a:buClr>
        <a:buSzPct val="80000"/>
        <a:buFont typeface="Arial"/>
        <a:buChar char="•"/>
        <a:tabLst/>
        <a:defRPr sz="1400" kern="1200">
          <a:solidFill>
            <a:schemeClr val="tx1"/>
          </a:solidFill>
          <a:latin typeface="Arial" pitchFamily="34" charset="0"/>
          <a:ea typeface="+mn-ea"/>
          <a:cs typeface="Arial" pitchFamily="34" charset="0"/>
        </a:defRPr>
      </a:lvl3pPr>
      <a:lvl4pPr marL="741363" indent="-168275" algn="l" defTabSz="914400" rtl="0" eaLnBrk="1" latinLnBrk="0" hangingPunct="1">
        <a:spcBef>
          <a:spcPct val="20000"/>
        </a:spcBef>
        <a:buClr>
          <a:schemeClr val="bg1">
            <a:lumMod val="65000"/>
          </a:schemeClr>
        </a:buClr>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2F91DD-EBC7-A04D-8738-BC6FB6F3562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55891" cy="5143500"/>
          </a:xfrm>
          <a:prstGeom prst="rect">
            <a:avLst/>
          </a:prstGeom>
        </p:spPr>
      </p:pic>
      <p:sp>
        <p:nvSpPr>
          <p:cNvPr id="10" name="Title Placeholder 9">
            <a:extLst>
              <a:ext uri="{FF2B5EF4-FFF2-40B4-BE49-F238E27FC236}">
                <a16:creationId xmlns:a16="http://schemas.microsoft.com/office/drawing/2014/main" id="{0268C1AB-E145-5F4F-A8F4-DF4508A58D54}"/>
              </a:ext>
            </a:extLst>
          </p:cNvPr>
          <p:cNvSpPr>
            <a:spLocks noGrp="1"/>
          </p:cNvSpPr>
          <p:nvPr>
            <p:ph type="title"/>
          </p:nvPr>
        </p:nvSpPr>
        <p:spPr>
          <a:xfrm>
            <a:off x="2914343" y="612742"/>
            <a:ext cx="5772151" cy="1745042"/>
          </a:xfrm>
          <a:prstGeom prst="rect">
            <a:avLst/>
          </a:prstGeom>
        </p:spPr>
        <p:txBody>
          <a:bodyPr vert="horz" lIns="91440" tIns="45720" rIns="91440" bIns="45720" rtlCol="0" anchor="b">
            <a:normAutofit/>
          </a:bodyPr>
          <a:lstStyle/>
          <a:p>
            <a:r>
              <a:rPr lang="en-US" dirty="0"/>
              <a:t>Click to edit Master title style</a:t>
            </a:r>
          </a:p>
        </p:txBody>
      </p:sp>
      <p:pic>
        <p:nvPicPr>
          <p:cNvPr id="6" name="Picture 5">
            <a:extLst>
              <a:ext uri="{FF2B5EF4-FFF2-40B4-BE49-F238E27FC236}">
                <a16:creationId xmlns:a16="http://schemas.microsoft.com/office/drawing/2014/main" id="{1B70CD60-FA2B-FE42-A5FF-6EF7AEB5DCA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09487" y="4739287"/>
            <a:ext cx="584157" cy="186956"/>
          </a:xfrm>
          <a:prstGeom prst="rect">
            <a:avLst/>
          </a:prstGeom>
        </p:spPr>
      </p:pic>
    </p:spTree>
    <p:extLst>
      <p:ext uri="{BB962C8B-B14F-4D97-AF65-F5344CB8AC3E}">
        <p14:creationId xmlns:p14="http://schemas.microsoft.com/office/powerpoint/2010/main" val="936853193"/>
      </p:ext>
    </p:extLst>
  </p:cSld>
  <p:clrMap bg1="lt1" tx1="dk1" bg2="lt2" tx2="dk2" accent1="accent1" accent2="accent2" accent3="accent3" accent4="accent4" accent5="accent5" accent6="accent6" hlink="hlink" folHlink="folHlink"/>
  <p:sldLayoutIdLst>
    <p:sldLayoutId id="2147483682" r:id="rId1"/>
    <p:sldLayoutId id="2147483689" r:id="rId2"/>
  </p:sldLayoutIdLst>
  <p:hf hdr="0" ftr="0" dt="0"/>
  <p:txStyles>
    <p:titleStyle>
      <a:lvl1pPr algn="r" defTabSz="914400" rtl="0" eaLnBrk="1" latinLnBrk="0" hangingPunct="1">
        <a:spcBef>
          <a:spcPct val="0"/>
        </a:spcBef>
        <a:buNone/>
        <a:defRPr sz="3200" b="0" i="0" kern="1200">
          <a:solidFill>
            <a:schemeClr val="bg1"/>
          </a:solidFill>
          <a:effectLst/>
          <a:latin typeface="Franklin Gothic Medium Cond" panose="020B0606030402020204" pitchFamily="34" charset="0"/>
          <a:ea typeface="Franklin Gothic Medium Cond" panose="020B0606030402020204" pitchFamily="34" charset="0"/>
          <a:cs typeface="Franklin Gothic Medium Cond" panose="020B0606030402020204" pitchFamily="34" charset="0"/>
        </a:defRPr>
      </a:lvl1pPr>
    </p:titleStyle>
    <p:bodyStyle>
      <a:lvl1pPr marL="173038" indent="-173038" algn="l" defTabSz="914400" rtl="0" eaLnBrk="1" latinLnBrk="0" hangingPunct="1">
        <a:spcBef>
          <a:spcPct val="20000"/>
        </a:spcBef>
        <a:buClr>
          <a:schemeClr val="tx2"/>
        </a:buClr>
        <a:buFont typeface="Arial"/>
        <a:buChar char="•"/>
        <a:defRPr lang="en-US" sz="1600" kern="1200" dirty="0" smtClean="0">
          <a:solidFill>
            <a:schemeClr val="tx1"/>
          </a:solidFill>
          <a:latin typeface="Franklin Gothic Medium" pitchFamily="34" charset="0"/>
          <a:ea typeface="+mn-ea"/>
          <a:cs typeface="Arial" pitchFamily="34" charset="0"/>
        </a:defRPr>
      </a:lvl1pPr>
      <a:lvl2pPr marL="400050" indent="-173038" algn="l" defTabSz="914400" rtl="0" eaLnBrk="1" latinLnBrk="0" hangingPunct="1">
        <a:spcBef>
          <a:spcPct val="20000"/>
        </a:spcBef>
        <a:buClr>
          <a:schemeClr val="bg1">
            <a:lumMod val="65000"/>
          </a:schemeClr>
        </a:buClr>
        <a:buFont typeface="Arial" pitchFamily="34" charset="0"/>
        <a:buChar char="–"/>
        <a:defRPr sz="1400" kern="1200">
          <a:solidFill>
            <a:schemeClr val="tx1"/>
          </a:solidFill>
          <a:latin typeface="Arial" pitchFamily="34" charset="0"/>
          <a:ea typeface="+mn-ea"/>
          <a:cs typeface="Arial" pitchFamily="34" charset="0"/>
        </a:defRPr>
      </a:lvl2pPr>
      <a:lvl3pPr marL="573088" indent="-173038" algn="l" defTabSz="914400" rtl="0" eaLnBrk="1" latinLnBrk="0" hangingPunct="1">
        <a:spcBef>
          <a:spcPct val="20000"/>
        </a:spcBef>
        <a:buClr>
          <a:schemeClr val="bg1">
            <a:lumMod val="65000"/>
          </a:schemeClr>
        </a:buClr>
        <a:buSzPct val="80000"/>
        <a:buFont typeface="Arial"/>
        <a:buChar char="•"/>
        <a:tabLst/>
        <a:defRPr sz="1400" kern="1200">
          <a:solidFill>
            <a:schemeClr val="tx1"/>
          </a:solidFill>
          <a:latin typeface="Arial" pitchFamily="34" charset="0"/>
          <a:ea typeface="+mn-ea"/>
          <a:cs typeface="Arial" pitchFamily="34" charset="0"/>
        </a:defRPr>
      </a:lvl3pPr>
      <a:lvl4pPr marL="741363" indent="-168275" algn="l" defTabSz="914400" rtl="0" eaLnBrk="1" latinLnBrk="0" hangingPunct="1">
        <a:spcBef>
          <a:spcPct val="20000"/>
        </a:spcBef>
        <a:buClr>
          <a:schemeClr val="bg1">
            <a:lumMod val="65000"/>
          </a:schemeClr>
        </a:buClr>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bin"/><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gif"/><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2.bin"/><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https://inc.ucsd.edu/mplab/grants/project1/images/main-project-1gif.gif" TargetMode="External"/><Relationship Id="rId2" Type="http://schemas.openxmlformats.org/officeDocument/2006/relationships/image" Target="../media/image18.gif"/><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684AA-B9CC-1945-92CC-3C803B3EA572}"/>
              </a:ext>
            </a:extLst>
          </p:cNvPr>
          <p:cNvSpPr>
            <a:spLocks noGrp="1"/>
          </p:cNvSpPr>
          <p:nvPr>
            <p:ph type="ctrTitle"/>
          </p:nvPr>
        </p:nvSpPr>
        <p:spPr>
          <a:xfrm>
            <a:off x="411448" y="1460790"/>
            <a:ext cx="5247144" cy="1399514"/>
          </a:xfrm>
        </p:spPr>
        <p:txBody>
          <a:bodyPr/>
          <a:lstStyle/>
          <a:p>
            <a:r>
              <a:rPr lang="en-US" sz="2800" dirty="0"/>
              <a:t>Facial Expression Recognition </a:t>
            </a:r>
            <a:br>
              <a:rPr lang="en-US" sz="2800" dirty="0"/>
            </a:br>
            <a:r>
              <a:rPr lang="en-US" sz="2800" dirty="0"/>
              <a:t>(FER) with FER+</a:t>
            </a:r>
            <a:br>
              <a:rPr lang="en-US" sz="2800" dirty="0"/>
            </a:br>
            <a:r>
              <a:rPr lang="en-US" sz="2000" dirty="0">
                <a:solidFill>
                  <a:schemeClr val="accent1"/>
                </a:solidFill>
              </a:rPr>
              <a:t>AIT 736 Final Project</a:t>
            </a:r>
            <a:endParaRPr lang="en-US" sz="2800" dirty="0">
              <a:solidFill>
                <a:schemeClr val="accent1"/>
              </a:solidFill>
            </a:endParaRPr>
          </a:p>
        </p:txBody>
      </p:sp>
      <p:sp>
        <p:nvSpPr>
          <p:cNvPr id="4" name="Text Placeholder 3">
            <a:extLst>
              <a:ext uri="{FF2B5EF4-FFF2-40B4-BE49-F238E27FC236}">
                <a16:creationId xmlns:a16="http://schemas.microsoft.com/office/drawing/2014/main" id="{1F2A0E48-5CD2-AA43-9009-CF0298104A6F}"/>
              </a:ext>
            </a:extLst>
          </p:cNvPr>
          <p:cNvSpPr>
            <a:spLocks noGrp="1"/>
          </p:cNvSpPr>
          <p:nvPr>
            <p:ph type="body" sz="quarter" idx="10"/>
          </p:nvPr>
        </p:nvSpPr>
        <p:spPr/>
        <p:txBody>
          <a:bodyPr/>
          <a:lstStyle/>
          <a:p>
            <a:r>
              <a:rPr lang="en-US" dirty="0"/>
              <a:t>E. </a:t>
            </a:r>
            <a:r>
              <a:rPr lang="en-US" dirty="0" err="1"/>
              <a:t>Beqari</a:t>
            </a:r>
            <a:r>
              <a:rPr lang="en-US" dirty="0"/>
              <a:t>, G. </a:t>
            </a:r>
            <a:r>
              <a:rPr lang="en-US" dirty="0" err="1"/>
              <a:t>Brensike</a:t>
            </a:r>
            <a:r>
              <a:rPr lang="en-US" dirty="0"/>
              <a:t>, B. Tran</a:t>
            </a:r>
          </a:p>
          <a:p>
            <a:r>
              <a:rPr lang="en-US" dirty="0"/>
              <a:t>May 03, 2021</a:t>
            </a:r>
          </a:p>
        </p:txBody>
      </p:sp>
      <p:sp>
        <p:nvSpPr>
          <p:cNvPr id="3" name="Rectangle 2">
            <a:extLst>
              <a:ext uri="{FF2B5EF4-FFF2-40B4-BE49-F238E27FC236}">
                <a16:creationId xmlns:a16="http://schemas.microsoft.com/office/drawing/2014/main" id="{77DA36B8-1BF7-4D42-9BA4-6F0B160C2CFF}"/>
              </a:ext>
            </a:extLst>
          </p:cNvPr>
          <p:cNvSpPr/>
          <p:nvPr/>
        </p:nvSpPr>
        <p:spPr>
          <a:xfrm>
            <a:off x="7808026" y="4354799"/>
            <a:ext cx="1187532" cy="680339"/>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3027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Dimensionality Reduction</a:t>
            </a:r>
            <a:br>
              <a:rPr lang="en-US" dirty="0"/>
            </a:br>
            <a:r>
              <a:rPr lang="en-US" sz="1400" dirty="0">
                <a:solidFill>
                  <a:schemeClr val="accent1"/>
                </a:solidFill>
              </a:rPr>
              <a:t>Principal Component Analysis (PCA)</a:t>
            </a: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p:txBody>
          <a:bodyPr/>
          <a:lstStyle/>
          <a:p>
            <a:r>
              <a:rPr lang="en-US" dirty="0"/>
              <a:t>After processing our input data for our SVM model and creating our new training features, our team decided use PCA to reduce the dimensionality of the reshaped pixel data and facial landmark features which are sent to the SVM model.  </a:t>
            </a:r>
          </a:p>
          <a:p>
            <a:pPr lvl="1"/>
            <a:r>
              <a:rPr lang="en-US" dirty="0"/>
              <a:t>All other model’s performance decreased when we eliminated features, but SVM in particular got better so we applied PCA to all data sent to this model.  </a:t>
            </a:r>
          </a:p>
          <a:p>
            <a:pPr lvl="1"/>
            <a:r>
              <a:rPr lang="en-US" dirty="0"/>
              <a:t>In order to determine how many components to use we ran a loop that considers 10-200 components and we select the one with the best performance.  </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10</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7">
            <a:extLst>
              <a:ext uri="{FF2B5EF4-FFF2-40B4-BE49-F238E27FC236}">
                <a16:creationId xmlns:a16="http://schemas.microsoft.com/office/drawing/2014/main" id="{7F003D37-A139-3347-A884-155110B6E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609"/>
          <a:stretch>
            <a:fillRect/>
          </a:stretch>
        </p:blipFill>
        <p:spPr bwMode="auto">
          <a:xfrm>
            <a:off x="885207" y="2750737"/>
            <a:ext cx="3096508" cy="1968975"/>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8">
            <a:extLst>
              <a:ext uri="{FF2B5EF4-FFF2-40B4-BE49-F238E27FC236}">
                <a16:creationId xmlns:a16="http://schemas.microsoft.com/office/drawing/2014/main" id="{15E401F9-ED25-8A41-985A-B5E463C25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602"/>
          <a:stretch>
            <a:fillRect/>
          </a:stretch>
        </p:blipFill>
        <p:spPr bwMode="auto">
          <a:xfrm>
            <a:off x="4221677" y="2759151"/>
            <a:ext cx="3046021" cy="195214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32612031-D654-CE46-80B3-DDFC1581B2CD}"/>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cxnSp>
        <p:nvCxnSpPr>
          <p:cNvPr id="10" name="Straight Arrow Connector 9">
            <a:extLst>
              <a:ext uri="{FF2B5EF4-FFF2-40B4-BE49-F238E27FC236}">
                <a16:creationId xmlns:a16="http://schemas.microsoft.com/office/drawing/2014/main" id="{B8E78742-131B-264A-BA9D-655C51597CAA}"/>
              </a:ext>
            </a:extLst>
          </p:cNvPr>
          <p:cNvCxnSpPr>
            <a:cxnSpLocks/>
            <a:stCxn id="12" idx="0"/>
          </p:cNvCxnSpPr>
          <p:nvPr/>
        </p:nvCxnSpPr>
        <p:spPr>
          <a:xfrm flipH="1" flipV="1">
            <a:off x="5729844" y="3046021"/>
            <a:ext cx="399764" cy="6892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45CC72E-372B-2D4B-83B4-D906856DC55E}"/>
              </a:ext>
            </a:extLst>
          </p:cNvPr>
          <p:cNvCxnSpPr>
            <a:cxnSpLocks/>
            <a:stCxn id="11" idx="0"/>
          </p:cNvCxnSpPr>
          <p:nvPr/>
        </p:nvCxnSpPr>
        <p:spPr>
          <a:xfrm flipH="1" flipV="1">
            <a:off x="2775725" y="3004457"/>
            <a:ext cx="119837" cy="73076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id="{54657977-9E05-AF4E-88A0-2812F7AB58B3}"/>
              </a:ext>
            </a:extLst>
          </p:cNvPr>
          <p:cNvSpPr/>
          <p:nvPr/>
        </p:nvSpPr>
        <p:spPr>
          <a:xfrm>
            <a:off x="2339439" y="3735224"/>
            <a:ext cx="1112246" cy="3343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Optimal = 110</a:t>
            </a:r>
          </a:p>
        </p:txBody>
      </p:sp>
      <p:sp>
        <p:nvSpPr>
          <p:cNvPr id="12" name="Rectangle 11">
            <a:extLst>
              <a:ext uri="{FF2B5EF4-FFF2-40B4-BE49-F238E27FC236}">
                <a16:creationId xmlns:a16="http://schemas.microsoft.com/office/drawing/2014/main" id="{9766E90E-31C4-A141-B16F-883E5BCB9987}"/>
              </a:ext>
            </a:extLst>
          </p:cNvPr>
          <p:cNvSpPr/>
          <p:nvPr/>
        </p:nvSpPr>
        <p:spPr>
          <a:xfrm>
            <a:off x="5573485" y="3735224"/>
            <a:ext cx="1112246" cy="3343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Optimal = 80</a:t>
            </a:r>
          </a:p>
        </p:txBody>
      </p:sp>
    </p:spTree>
    <p:extLst>
      <p:ext uri="{BB962C8B-B14F-4D97-AF65-F5344CB8AC3E}">
        <p14:creationId xmlns:p14="http://schemas.microsoft.com/office/powerpoint/2010/main" val="1192956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Dimensionality Reduction</a:t>
            </a:r>
            <a:br>
              <a:rPr lang="en-US" dirty="0"/>
            </a:br>
            <a:r>
              <a:rPr lang="en-US" sz="1400" dirty="0">
                <a:solidFill>
                  <a:schemeClr val="accent1"/>
                </a:solidFill>
              </a:rPr>
              <a:t>Principal Component Analysis (PCA) cont.</a:t>
            </a: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p:txBody>
          <a:bodyPr/>
          <a:lstStyle/>
          <a:p>
            <a:r>
              <a:rPr lang="en-US" dirty="0"/>
              <a:t>The resulting eigenvectors that make up PCA components can be visualized in what we call </a:t>
            </a:r>
            <a:r>
              <a:rPr lang="en-US" i="1" dirty="0"/>
              <a:t>Eigenfaces</a:t>
            </a:r>
            <a:r>
              <a:rPr lang="en-US" dirty="0"/>
              <a:t>.  </a:t>
            </a:r>
          </a:p>
          <a:p>
            <a:pPr lvl="1"/>
            <a:r>
              <a:rPr lang="en-US" dirty="0"/>
              <a:t>These eigenfaces can be combined to represent any face in our dataset similar to the eigenvalues in a non-image based problem.</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11</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
            <a:extLst>
              <a:ext uri="{FF2B5EF4-FFF2-40B4-BE49-F238E27FC236}">
                <a16:creationId xmlns:a16="http://schemas.microsoft.com/office/drawing/2014/main" id="{32612031-D654-CE46-80B3-DDFC1581B2CD}"/>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 name="Picture 13">
            <a:extLst>
              <a:ext uri="{FF2B5EF4-FFF2-40B4-BE49-F238E27FC236}">
                <a16:creationId xmlns:a16="http://schemas.microsoft.com/office/drawing/2014/main" id="{68D36770-6868-694D-B702-5BE757AECDF4}"/>
              </a:ext>
            </a:extLst>
          </p:cNvPr>
          <p:cNvPicPr/>
          <p:nvPr/>
        </p:nvPicPr>
        <p:blipFill>
          <a:blip r:embed="rId2"/>
          <a:stretch>
            <a:fillRect/>
          </a:stretch>
        </p:blipFill>
        <p:spPr>
          <a:xfrm>
            <a:off x="2567344" y="1903458"/>
            <a:ext cx="3975100" cy="2874645"/>
          </a:xfrm>
          <a:prstGeom prst="rect">
            <a:avLst/>
          </a:prstGeom>
        </p:spPr>
      </p:pic>
      <p:sp>
        <p:nvSpPr>
          <p:cNvPr id="15" name="Rectangle 14">
            <a:extLst>
              <a:ext uri="{FF2B5EF4-FFF2-40B4-BE49-F238E27FC236}">
                <a16:creationId xmlns:a16="http://schemas.microsoft.com/office/drawing/2014/main" id="{F10714C3-DD8B-D248-B332-B2CECF1E3756}"/>
              </a:ext>
            </a:extLst>
          </p:cNvPr>
          <p:cNvSpPr/>
          <p:nvPr/>
        </p:nvSpPr>
        <p:spPr>
          <a:xfrm>
            <a:off x="1187111" y="2041477"/>
            <a:ext cx="1328717" cy="4454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Sample of 15 of 110 Eigenfaces</a:t>
            </a:r>
          </a:p>
        </p:txBody>
      </p:sp>
      <p:sp>
        <p:nvSpPr>
          <p:cNvPr id="17" name="Rectangle 16">
            <a:extLst>
              <a:ext uri="{FF2B5EF4-FFF2-40B4-BE49-F238E27FC236}">
                <a16:creationId xmlns:a16="http://schemas.microsoft.com/office/drawing/2014/main" id="{B953D177-CF20-0A45-89FB-F3FC36EC2522}"/>
              </a:ext>
            </a:extLst>
          </p:cNvPr>
          <p:cNvSpPr/>
          <p:nvPr/>
        </p:nvSpPr>
        <p:spPr>
          <a:xfrm>
            <a:off x="6683995" y="4252973"/>
            <a:ext cx="1328717" cy="4454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…and yes they are very creepy!!!</a:t>
            </a:r>
          </a:p>
        </p:txBody>
      </p:sp>
    </p:spTree>
    <p:extLst>
      <p:ext uri="{BB962C8B-B14F-4D97-AF65-F5344CB8AC3E}">
        <p14:creationId xmlns:p14="http://schemas.microsoft.com/office/powerpoint/2010/main" val="2170246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Model 1</a:t>
            </a:r>
            <a:br>
              <a:rPr lang="en-US" dirty="0"/>
            </a:br>
            <a:r>
              <a:rPr lang="en-US" sz="1400" dirty="0">
                <a:solidFill>
                  <a:schemeClr val="accent1"/>
                </a:solidFill>
              </a:rPr>
              <a:t>SVM</a:t>
            </a: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p:txBody>
          <a:bodyPr/>
          <a:lstStyle/>
          <a:p>
            <a:r>
              <a:rPr lang="en-US" dirty="0"/>
              <a:t>As we learned in class a Support Vector Machine (SVM) can be a very effective classification model even in a complex multi class problem such as ours.  </a:t>
            </a:r>
          </a:p>
          <a:p>
            <a:pPr lvl="1"/>
            <a:r>
              <a:rPr lang="en-US" dirty="0"/>
              <a:t>We utilize it here to train two models, one on the pixel dataset and one using the landmark feature set.  </a:t>
            </a:r>
          </a:p>
          <a:p>
            <a:pPr lvl="1"/>
            <a:r>
              <a:rPr lang="en-US" dirty="0"/>
              <a:t>Our team considered two kernels for the SVM namely the Radial Basis Function (RBF) and the Linear during our PCA tuning process.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Although under and oversampling did not work for our models, using the </a:t>
            </a:r>
            <a:r>
              <a:rPr lang="en-US" dirty="0" err="1"/>
              <a:t>class_weights</a:t>
            </a:r>
            <a:r>
              <a:rPr lang="en-US" dirty="0"/>
              <a:t> argument set to ‘balanced’ did improve our performance.  The balanced value will weight each class inversely related to its prevalence in the dataset and help in our unbalanced set.  </a:t>
            </a:r>
          </a:p>
          <a:p>
            <a:endParaRPr lang="en-US" dirty="0"/>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12</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11">
            <a:extLst>
              <a:ext uri="{FF2B5EF4-FFF2-40B4-BE49-F238E27FC236}">
                <a16:creationId xmlns:a16="http://schemas.microsoft.com/office/drawing/2014/main" id="{EDDCC338-B299-A847-81E1-16E45D42E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935" y="2237219"/>
            <a:ext cx="2371125" cy="1598511"/>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12">
            <a:extLst>
              <a:ext uri="{FF2B5EF4-FFF2-40B4-BE49-F238E27FC236}">
                <a16:creationId xmlns:a16="http://schemas.microsoft.com/office/drawing/2014/main" id="{6BF056D4-98EE-9A48-888C-8EEA71463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332" b="3484"/>
          <a:stretch>
            <a:fillRect/>
          </a:stretch>
        </p:blipFill>
        <p:spPr bwMode="auto">
          <a:xfrm>
            <a:off x="1653311" y="2285956"/>
            <a:ext cx="2247900" cy="1485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CBC2185C-0763-3D4F-A541-D687E7215B2C}"/>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a:extLst>
              <a:ext uri="{FF2B5EF4-FFF2-40B4-BE49-F238E27FC236}">
                <a16:creationId xmlns:a16="http://schemas.microsoft.com/office/drawing/2014/main" id="{8FAFDD43-5B62-BC44-A844-602B4383F115}"/>
              </a:ext>
            </a:extLst>
          </p:cNvPr>
          <p:cNvSpPr/>
          <p:nvPr/>
        </p:nvSpPr>
        <p:spPr>
          <a:xfrm>
            <a:off x="2819311" y="3132323"/>
            <a:ext cx="844227" cy="3343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RBF Wins!!</a:t>
            </a:r>
          </a:p>
        </p:txBody>
      </p:sp>
    </p:spTree>
    <p:extLst>
      <p:ext uri="{BB962C8B-B14F-4D97-AF65-F5344CB8AC3E}">
        <p14:creationId xmlns:p14="http://schemas.microsoft.com/office/powerpoint/2010/main" val="3196978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Model 2</a:t>
            </a:r>
            <a:br>
              <a:rPr lang="en-US" dirty="0"/>
            </a:br>
            <a:r>
              <a:rPr lang="en-US" sz="1400" dirty="0" err="1">
                <a:solidFill>
                  <a:schemeClr val="accent1"/>
                </a:solidFill>
              </a:rPr>
              <a:t>XGBoost</a:t>
            </a:r>
            <a:endParaRPr lang="en-US" sz="1400" dirty="0"/>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p:txBody>
          <a:bodyPr/>
          <a:lstStyle/>
          <a:p>
            <a:r>
              <a:rPr lang="en-US" dirty="0" err="1"/>
              <a:t>eXtreme</a:t>
            </a:r>
            <a:r>
              <a:rPr lang="en-US" dirty="0"/>
              <a:t> Gradient Boost (</a:t>
            </a:r>
            <a:r>
              <a:rPr lang="en-US" dirty="0" err="1"/>
              <a:t>XGBoost</a:t>
            </a:r>
            <a:r>
              <a:rPr lang="en-US" dirty="0"/>
              <a:t>) is an ensemble method which implements gradient boosting with decision trees.  </a:t>
            </a:r>
          </a:p>
          <a:p>
            <a:pPr lvl="1"/>
            <a:r>
              <a:rPr lang="en-US" dirty="0"/>
              <a:t>It is optimized for speed as opposed to AdaBoost which we learned in class.  </a:t>
            </a:r>
          </a:p>
          <a:p>
            <a:pPr lvl="1"/>
            <a:r>
              <a:rPr lang="en-US" dirty="0" err="1"/>
              <a:t>XGBoost</a:t>
            </a:r>
            <a:r>
              <a:rPr lang="en-US" dirty="0"/>
              <a:t> is also more tolerant to including weak predicting features</a:t>
            </a:r>
            <a:r>
              <a:rPr lang="en-US" baseline="30000" dirty="0"/>
              <a:t> </a:t>
            </a:r>
            <a:r>
              <a:rPr lang="en-US" dirty="0"/>
              <a:t>which is is one reason we did not use PCA on data sent to </a:t>
            </a:r>
            <a:r>
              <a:rPr lang="en-US" dirty="0" err="1"/>
              <a:t>XGBoost</a:t>
            </a:r>
            <a:r>
              <a:rPr lang="en-US" dirty="0"/>
              <a:t> for training.</a:t>
            </a:r>
          </a:p>
          <a:p>
            <a:pPr lvl="1"/>
            <a:endParaRPr lang="en-US" dirty="0"/>
          </a:p>
          <a:p>
            <a:r>
              <a:rPr lang="en-US" dirty="0"/>
              <a:t>Not much tuning was needed for this model with the exception of selecting the proper objective and evaluation metric for our type of problem, which were </a:t>
            </a:r>
            <a:r>
              <a:rPr lang="en-US" dirty="0" err="1"/>
              <a:t>multi:softprob</a:t>
            </a:r>
            <a:r>
              <a:rPr lang="en-US" dirty="0"/>
              <a:t> and </a:t>
            </a:r>
            <a:r>
              <a:rPr lang="en-US" dirty="0" err="1"/>
              <a:t>mlogloss</a:t>
            </a:r>
            <a:r>
              <a:rPr lang="en-US" dirty="0"/>
              <a:t> respectively.  Similar to SVM, we created two </a:t>
            </a:r>
            <a:r>
              <a:rPr lang="en-US" dirty="0" err="1"/>
              <a:t>XGBoost</a:t>
            </a:r>
            <a:r>
              <a:rPr lang="en-US" dirty="0"/>
              <a:t> models using the landmark features and pixel datasets.</a:t>
            </a:r>
          </a:p>
          <a:p>
            <a:endParaRPr lang="en-US" dirty="0"/>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13</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XGBoost - Wikipedia">
            <a:extLst>
              <a:ext uri="{FF2B5EF4-FFF2-40B4-BE49-F238E27FC236}">
                <a16:creationId xmlns:a16="http://schemas.microsoft.com/office/drawing/2014/main" id="{158D5408-8992-E240-8566-046780E124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220"/>
          <a:stretch/>
        </p:blipFill>
        <p:spPr bwMode="auto">
          <a:xfrm>
            <a:off x="2306826" y="3624144"/>
            <a:ext cx="4011962" cy="89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95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Model 3</a:t>
            </a:r>
            <a:br>
              <a:rPr lang="en-US" dirty="0"/>
            </a:br>
            <a:r>
              <a:rPr lang="en-US" sz="1400" dirty="0">
                <a:solidFill>
                  <a:schemeClr val="accent1"/>
                </a:solidFill>
              </a:rPr>
              <a:t>CNN</a:t>
            </a:r>
            <a:endParaRPr lang="en-US" dirty="0"/>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p:txBody>
          <a:bodyPr/>
          <a:lstStyle/>
          <a:p>
            <a:r>
              <a:rPr lang="en-US" dirty="0"/>
              <a:t>Convolutional Neural Networks (CNN) are known to be an effective type of model for creating image-based classifiers.  </a:t>
            </a:r>
          </a:p>
          <a:p>
            <a:pPr lvl="1"/>
            <a:r>
              <a:rPr lang="en-US" dirty="0"/>
              <a:t>Basic Block Structure: Convo2d </a:t>
            </a:r>
            <a:r>
              <a:rPr lang="en-US" dirty="0">
                <a:sym typeface="Wingdings" pitchFamily="2" charset="2"/>
              </a:rPr>
              <a:t> </a:t>
            </a:r>
            <a:r>
              <a:rPr lang="en-US" dirty="0" err="1">
                <a:sym typeface="Wingdings" pitchFamily="2" charset="2"/>
              </a:rPr>
              <a:t>BatchNorm</a:t>
            </a:r>
            <a:r>
              <a:rPr lang="en-US" dirty="0">
                <a:sym typeface="Wingdings" pitchFamily="2" charset="2"/>
              </a:rPr>
              <a:t>  Convo2D  </a:t>
            </a:r>
            <a:r>
              <a:rPr lang="en-US" dirty="0" err="1">
                <a:sym typeface="Wingdings" pitchFamily="2" charset="2"/>
              </a:rPr>
              <a:t>MaxPool</a:t>
            </a:r>
            <a:r>
              <a:rPr lang="en-US" dirty="0">
                <a:sym typeface="Wingdings" pitchFamily="2" charset="2"/>
              </a:rPr>
              <a:t>  </a:t>
            </a:r>
            <a:r>
              <a:rPr lang="en-US" dirty="0" err="1">
                <a:sym typeface="Wingdings" pitchFamily="2" charset="2"/>
              </a:rPr>
              <a:t>DroupOut</a:t>
            </a:r>
            <a:r>
              <a:rPr lang="en-US" dirty="0">
                <a:sym typeface="Wingdings" pitchFamily="2" charset="2"/>
              </a:rPr>
              <a:t> (Repeated x4)</a:t>
            </a:r>
            <a:endParaRPr lang="en-US" dirty="0"/>
          </a:p>
          <a:p>
            <a:pPr lvl="1"/>
            <a:r>
              <a:rPr lang="en-US" dirty="0"/>
              <a:t>Adam optimizer with an initial learning rate of 0.001.  </a:t>
            </a:r>
          </a:p>
          <a:p>
            <a:pPr lvl="1"/>
            <a:r>
              <a:rPr lang="en-US" dirty="0"/>
              <a:t>Reduce Learning Rate Callback: Reduce learning rate by a factor of 0.2 if accuracy does not improve for 3 epochs.  </a:t>
            </a:r>
          </a:p>
          <a:p>
            <a:pPr lvl="1"/>
            <a:r>
              <a:rPr lang="en-US" dirty="0"/>
              <a:t>Early Stopping Callback: Stop training if our loss metric didn’t improve for any epoch. </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14</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05560A3-435F-804A-B524-EA6EA6D5E37F}"/>
              </a:ext>
            </a:extLst>
          </p:cNvPr>
          <p:cNvPicPr/>
          <p:nvPr/>
        </p:nvPicPr>
        <p:blipFill rotWithShape="1">
          <a:blip r:embed="rId2"/>
          <a:srcRect b="1838"/>
          <a:stretch/>
        </p:blipFill>
        <p:spPr bwMode="auto">
          <a:xfrm>
            <a:off x="2547258" y="2768641"/>
            <a:ext cx="5144300" cy="2238663"/>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6DB9287A-2663-E147-9BD1-4CD42E4384CC}"/>
              </a:ext>
            </a:extLst>
          </p:cNvPr>
          <p:cNvSpPr/>
          <p:nvPr/>
        </p:nvSpPr>
        <p:spPr>
          <a:xfrm>
            <a:off x="796689" y="3387642"/>
            <a:ext cx="1161208" cy="4065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CNN Network Architecture</a:t>
            </a:r>
          </a:p>
        </p:txBody>
      </p:sp>
    </p:spTree>
    <p:extLst>
      <p:ext uri="{BB962C8B-B14F-4D97-AF65-F5344CB8AC3E}">
        <p14:creationId xmlns:p14="http://schemas.microsoft.com/office/powerpoint/2010/main" val="4050974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Model 4</a:t>
            </a:r>
            <a:br>
              <a:rPr lang="en-US" dirty="0"/>
            </a:br>
            <a:r>
              <a:rPr lang="en-US" sz="1400" dirty="0">
                <a:solidFill>
                  <a:schemeClr val="accent1"/>
                </a:solidFill>
              </a:rPr>
              <a:t>Classifier-Conditioned Variational Autoencoder</a:t>
            </a: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p:txBody>
          <a:bodyPr/>
          <a:lstStyle/>
          <a:p>
            <a:r>
              <a:rPr lang="en-US" sz="1400" dirty="0">
                <a:latin typeface="+mn-lt"/>
              </a:rPr>
              <a:t>Variational Autoencoder (VAE) is a is neural network architecture constructed primarily to learn data coding – typically in an self-supervised setting. The codings are input data representation in lower dimensions. VAEs build up on two statistical concepts called Variational Inference and </a:t>
            </a:r>
            <a:r>
              <a:rPr lang="en-US" sz="1400" b="1" dirty="0">
                <a:solidFill>
                  <a:srgbClr val="292929"/>
                </a:solidFill>
                <a:effectLst/>
                <a:latin typeface="+mn-lt"/>
              </a:rPr>
              <a:t>Representation Learning. </a:t>
            </a:r>
            <a:endParaRPr lang="en-US" sz="1400" dirty="0">
              <a:latin typeface="+mn-lt"/>
            </a:endParaRPr>
          </a:p>
          <a:p>
            <a:endParaRPr lang="en-US" sz="1800" dirty="0">
              <a:latin typeface="Franklin Gothic Medium" panose="020B0603020102020204" pitchFamily="34" charset="0"/>
            </a:endParaRPr>
          </a:p>
          <a:p>
            <a:endParaRPr lang="en-US" dirty="0"/>
          </a:p>
          <a:p>
            <a:endParaRPr lang="en-US" dirty="0"/>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15</a:t>
            </a:fld>
            <a:endParaRPr lang="en-US" dirty="0"/>
          </a:p>
        </p:txBody>
      </p:sp>
      <p:sp>
        <p:nvSpPr>
          <p:cNvPr id="5" name="Text Placeholder 4">
            <a:extLst>
              <a:ext uri="{FF2B5EF4-FFF2-40B4-BE49-F238E27FC236}">
                <a16:creationId xmlns:a16="http://schemas.microsoft.com/office/drawing/2014/main" id="{AF73116D-77B8-1F44-8F3D-94E1723358E6}"/>
              </a:ext>
            </a:extLst>
          </p:cNvPr>
          <p:cNvSpPr>
            <a:spLocks noGrp="1"/>
          </p:cNvSpPr>
          <p:nvPr>
            <p:ph type="body" sz="quarter" idx="10"/>
          </p:nvPr>
        </p:nvSpPr>
        <p:spPr/>
        <p:txBody>
          <a:bodyPr/>
          <a:lstStyle/>
          <a:p>
            <a:endParaRPr lang="en-US"/>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7">
            <a:extLst>
              <a:ext uri="{FF2B5EF4-FFF2-40B4-BE49-F238E27FC236}">
                <a16:creationId xmlns:a16="http://schemas.microsoft.com/office/drawing/2014/main" id="{68DECEEB-1B87-4D55-A3C8-90C83749D02D}"/>
              </a:ext>
            </a:extLst>
          </p:cNvPr>
          <p:cNvGraphicFramePr>
            <a:graphicFrameLocks noGrp="1"/>
          </p:cNvGraphicFramePr>
          <p:nvPr>
            <p:extLst>
              <p:ext uri="{D42A27DB-BD31-4B8C-83A1-F6EECF244321}">
                <p14:modId xmlns:p14="http://schemas.microsoft.com/office/powerpoint/2010/main" val="2464487195"/>
              </p:ext>
            </p:extLst>
          </p:nvPr>
        </p:nvGraphicFramePr>
        <p:xfrm>
          <a:off x="355600" y="1830070"/>
          <a:ext cx="8515110" cy="2336800"/>
        </p:xfrm>
        <a:graphic>
          <a:graphicData uri="http://schemas.openxmlformats.org/drawingml/2006/table">
            <a:tbl>
              <a:tblPr firstRow="1" bandRow="1">
                <a:tableStyleId>{5C22544A-7EE6-4342-B048-85BDC9FD1C3A}</a:tableStyleId>
              </a:tblPr>
              <a:tblGrid>
                <a:gridCol w="4178300">
                  <a:extLst>
                    <a:ext uri="{9D8B030D-6E8A-4147-A177-3AD203B41FA5}">
                      <a16:colId xmlns:a16="http://schemas.microsoft.com/office/drawing/2014/main" val="2497044129"/>
                    </a:ext>
                  </a:extLst>
                </a:gridCol>
                <a:gridCol w="4336810">
                  <a:extLst>
                    <a:ext uri="{9D8B030D-6E8A-4147-A177-3AD203B41FA5}">
                      <a16:colId xmlns:a16="http://schemas.microsoft.com/office/drawing/2014/main" val="3815793082"/>
                    </a:ext>
                  </a:extLst>
                </a:gridCol>
              </a:tblGrid>
              <a:tr h="370840">
                <a:tc>
                  <a:txBody>
                    <a:bodyPr/>
                    <a:lstStyle/>
                    <a:p>
                      <a:r>
                        <a:rPr lang="en-US" sz="1200" i="1" dirty="0">
                          <a:solidFill>
                            <a:schemeClr val="tx1"/>
                          </a:solidFill>
                        </a:rPr>
                        <a:t>Advantages</a:t>
                      </a:r>
                    </a:p>
                  </a:txBody>
                  <a:tcPr>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chemeClr val="tx1"/>
                          </a:solidFill>
                        </a:rPr>
                        <a:t>Disadvantages</a:t>
                      </a:r>
                    </a:p>
                  </a:txBody>
                  <a:tcPr>
                    <a:solidFill>
                      <a:schemeClr val="accent1">
                        <a:lumMod val="20000"/>
                        <a:lumOff val="80000"/>
                      </a:schemeClr>
                    </a:solidFill>
                  </a:tcPr>
                </a:tc>
                <a:extLst>
                  <a:ext uri="{0D108BD9-81ED-4DB2-BD59-A6C34878D82A}">
                    <a16:rowId xmlns:a16="http://schemas.microsoft.com/office/drawing/2014/main" val="517999576"/>
                  </a:ext>
                </a:extLst>
              </a:tr>
              <a:tr h="370840">
                <a:tc>
                  <a:txBody>
                    <a:bodyPr/>
                    <a:lstStyle/>
                    <a:p>
                      <a:pPr marL="0" indent="0">
                        <a:buNone/>
                      </a:pPr>
                      <a:r>
                        <a:rPr lang="en-US" sz="1050" b="0" i="0" kern="1200" dirty="0">
                          <a:solidFill>
                            <a:schemeClr val="dk1"/>
                          </a:solidFill>
                          <a:effectLst/>
                          <a:latin typeface="+mn-lt"/>
                          <a:ea typeface="+mn-ea"/>
                          <a:cs typeface="+mn-cs"/>
                        </a:rPr>
                        <a:t>1) Learn smooth latent representation of input learn what  </a:t>
                      </a:r>
                    </a:p>
                    <a:p>
                      <a:pPr marL="0" indent="0">
                        <a:buNone/>
                      </a:pPr>
                      <a:r>
                        <a:rPr lang="en-US" sz="1050" b="0" i="0" kern="1200" dirty="0">
                          <a:solidFill>
                            <a:schemeClr val="dk1"/>
                          </a:solidFill>
                          <a:effectLst/>
                          <a:latin typeface="+mn-lt"/>
                          <a:ea typeface="+mn-ea"/>
                          <a:cs typeface="+mn-cs"/>
                        </a:rPr>
                        <a:t>     noise to leave out of the codings</a:t>
                      </a:r>
                    </a:p>
                    <a:p>
                      <a:r>
                        <a:rPr lang="en-US" sz="1050" b="0" i="0" kern="1200" dirty="0">
                          <a:solidFill>
                            <a:schemeClr val="dk1"/>
                          </a:solidFill>
                          <a:effectLst/>
                          <a:latin typeface="+mn-lt"/>
                          <a:ea typeface="+mn-ea"/>
                          <a:cs typeface="+mn-cs"/>
                        </a:rPr>
                        <a:t>2) Give representations with disentangled factors</a:t>
                      </a:r>
                    </a:p>
                    <a:p>
                      <a:r>
                        <a:rPr lang="en-US" sz="1050" b="0" i="0" kern="1200" dirty="0">
                          <a:solidFill>
                            <a:schemeClr val="dk1"/>
                          </a:solidFill>
                          <a:effectLst/>
                          <a:latin typeface="+mn-lt"/>
                          <a:ea typeface="+mn-ea"/>
                          <a:cs typeface="+mn-cs"/>
                        </a:rPr>
                        <a:t>3) Efficient dimensionality reduction framework </a:t>
                      </a:r>
                    </a:p>
                    <a:p>
                      <a:r>
                        <a:rPr lang="en-US" sz="1050" b="0" i="0" kern="1200" dirty="0">
                          <a:solidFill>
                            <a:schemeClr val="dk1"/>
                          </a:solidFill>
                          <a:effectLst/>
                          <a:latin typeface="+mn-lt"/>
                          <a:ea typeface="+mn-ea"/>
                          <a:cs typeface="+mn-cs"/>
                        </a:rPr>
                        <a:t>4) Implements a Gaussian prior which allows it to be trained </a:t>
                      </a:r>
                    </a:p>
                    <a:p>
                      <a:r>
                        <a:rPr lang="en-US" sz="1050" b="0" i="0" kern="1200" dirty="0">
                          <a:solidFill>
                            <a:schemeClr val="dk1"/>
                          </a:solidFill>
                          <a:effectLst/>
                          <a:latin typeface="+mn-lt"/>
                          <a:ea typeface="+mn-ea"/>
                          <a:cs typeface="+mn-cs"/>
                        </a:rPr>
                        <a:t>     with back-propagation</a:t>
                      </a:r>
                    </a:p>
                    <a:p>
                      <a:r>
                        <a:rPr lang="en-US" sz="1050" b="0" i="0" kern="1200" dirty="0">
                          <a:solidFill>
                            <a:schemeClr val="dk1"/>
                          </a:solidFill>
                          <a:effectLst/>
                          <a:latin typeface="+mn-lt"/>
                          <a:ea typeface="+mn-ea"/>
                          <a:cs typeface="+mn-cs"/>
                        </a:rPr>
                        <a:t>5) Gaussian modeling allows each factor to push itself </a:t>
                      </a:r>
                    </a:p>
                    <a:p>
                      <a:r>
                        <a:rPr lang="en-US" sz="1050" b="0" i="0" kern="1200" dirty="0">
                          <a:solidFill>
                            <a:schemeClr val="dk1"/>
                          </a:solidFill>
                          <a:effectLst/>
                          <a:latin typeface="+mn-lt"/>
                          <a:ea typeface="+mn-ea"/>
                          <a:cs typeface="+mn-cs"/>
                        </a:rPr>
                        <a:t>     further apart from other factors</a:t>
                      </a:r>
                    </a:p>
                    <a:p>
                      <a:r>
                        <a:rPr lang="en-US" sz="1050" b="0" i="0" kern="1200" dirty="0">
                          <a:solidFill>
                            <a:schemeClr val="dk1"/>
                          </a:solidFill>
                          <a:effectLst/>
                          <a:latin typeface="+mn-lt"/>
                          <a:ea typeface="+mn-ea"/>
                          <a:cs typeface="+mn-cs"/>
                        </a:rPr>
                        <a:t>6) Proposed as scalable variational inference in general on </a:t>
                      </a:r>
                    </a:p>
                    <a:p>
                      <a:r>
                        <a:rPr lang="en-US" sz="1050" b="0" i="0" kern="1200" dirty="0">
                          <a:solidFill>
                            <a:schemeClr val="dk1"/>
                          </a:solidFill>
                          <a:effectLst/>
                          <a:latin typeface="+mn-lt"/>
                          <a:ea typeface="+mn-ea"/>
                          <a:cs typeface="+mn-cs"/>
                        </a:rPr>
                        <a:t>     large datasets</a:t>
                      </a:r>
                    </a:p>
                    <a:p>
                      <a:endParaRPr lang="en-US" dirty="0"/>
                    </a:p>
                  </a:txBody>
                  <a:tcPr>
                    <a:noFill/>
                  </a:tcPr>
                </a:tc>
                <a:tc>
                  <a:txBody>
                    <a:bodyPr/>
                    <a:lstStyle/>
                    <a:p>
                      <a:pPr marL="0" indent="0" algn="l" defTabSz="914400" rtl="0" eaLnBrk="1" latinLnBrk="0" hangingPunct="1">
                        <a:buNone/>
                      </a:pPr>
                      <a:r>
                        <a:rPr lang="en-US" sz="1200" b="0" i="0" kern="1200" dirty="0">
                          <a:solidFill>
                            <a:schemeClr val="dk1"/>
                          </a:solidFill>
                          <a:effectLst/>
                          <a:latin typeface="+mn-lt"/>
                          <a:ea typeface="+mn-ea"/>
                          <a:cs typeface="+mn-cs"/>
                        </a:rPr>
                        <a:t>1</a:t>
                      </a:r>
                      <a:r>
                        <a:rPr lang="en-US" sz="1050" b="0" i="0" kern="1200" dirty="0">
                          <a:solidFill>
                            <a:schemeClr val="dk1"/>
                          </a:solidFill>
                          <a:effectLst/>
                          <a:latin typeface="+mn-lt"/>
                          <a:ea typeface="+mn-ea"/>
                          <a:cs typeface="+mn-cs"/>
                        </a:rPr>
                        <a:t>) Unlike sampling-based methods, variational approaches </a:t>
                      </a:r>
                    </a:p>
                    <a:p>
                      <a:pPr marL="0" indent="0" algn="l" defTabSz="914400" rtl="0" eaLnBrk="1" latinLnBrk="0" hangingPunct="1">
                        <a:buNone/>
                      </a:pPr>
                      <a:r>
                        <a:rPr lang="en-US" sz="1050" b="0" i="0" kern="1200" dirty="0">
                          <a:solidFill>
                            <a:schemeClr val="dk1"/>
                          </a:solidFill>
                          <a:effectLst/>
                          <a:latin typeface="+mn-lt"/>
                          <a:ea typeface="+mn-ea"/>
                          <a:cs typeface="+mn-cs"/>
                        </a:rPr>
                        <a:t>     will almost never find the globally optimal solution</a:t>
                      </a:r>
                    </a:p>
                    <a:p>
                      <a:pPr marL="0" algn="l" defTabSz="914400" rtl="0" eaLnBrk="1" latinLnBrk="0" hangingPunct="1"/>
                      <a:r>
                        <a:rPr lang="en-US" sz="1050" b="0" i="0" kern="1200" dirty="0">
                          <a:solidFill>
                            <a:schemeClr val="dk1"/>
                          </a:solidFill>
                          <a:effectLst/>
                          <a:latin typeface="+mn-lt"/>
                          <a:ea typeface="+mn-ea"/>
                          <a:cs typeface="+mn-cs"/>
                        </a:rPr>
                        <a:t>2) As a generative model a significant drawback is the lossy </a:t>
                      </a:r>
                    </a:p>
                    <a:p>
                      <a:pPr marL="0" algn="l" defTabSz="914400" rtl="0" eaLnBrk="1" latinLnBrk="0" hangingPunct="1"/>
                      <a:r>
                        <a:rPr lang="en-US" sz="1050" b="0" i="0" kern="1200" dirty="0">
                          <a:solidFill>
                            <a:schemeClr val="dk1"/>
                          </a:solidFill>
                          <a:effectLst/>
                          <a:latin typeface="+mn-lt"/>
                          <a:ea typeface="+mn-ea"/>
                          <a:cs typeface="+mn-cs"/>
                        </a:rPr>
                        <a:t>     outputs they generate </a:t>
                      </a:r>
                    </a:p>
                    <a:p>
                      <a:endParaRPr lang="en-US" dirty="0"/>
                    </a:p>
                  </a:txBody>
                  <a:tcPr>
                    <a:noFill/>
                  </a:tcPr>
                </a:tc>
                <a:extLst>
                  <a:ext uri="{0D108BD9-81ED-4DB2-BD59-A6C34878D82A}">
                    <a16:rowId xmlns:a16="http://schemas.microsoft.com/office/drawing/2014/main" val="2610465313"/>
                  </a:ext>
                </a:extLst>
              </a:tr>
            </a:tbl>
          </a:graphicData>
        </a:graphic>
      </p:graphicFrame>
    </p:spTree>
    <p:extLst>
      <p:ext uri="{BB962C8B-B14F-4D97-AF65-F5344CB8AC3E}">
        <p14:creationId xmlns:p14="http://schemas.microsoft.com/office/powerpoint/2010/main" val="3939703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a:extLst>
              <a:ext uri="{FF2B5EF4-FFF2-40B4-BE49-F238E27FC236}">
                <a16:creationId xmlns:a16="http://schemas.microsoft.com/office/drawing/2014/main" id="{83BE3981-E56B-469A-B03E-709CBC76F6E2}"/>
              </a:ext>
            </a:extLst>
          </p:cNvPr>
          <p:cNvSpPr>
            <a:spLocks noGrp="1"/>
          </p:cNvSpPr>
          <p:nvPr>
            <p:ph idx="1"/>
          </p:nvPr>
        </p:nvSpPr>
        <p:spPr>
          <a:xfrm>
            <a:off x="207328" y="898940"/>
            <a:ext cx="8695132" cy="1888010"/>
          </a:xfrm>
        </p:spPr>
        <p:txBody>
          <a:bodyPr/>
          <a:lstStyle/>
          <a:p>
            <a:pPr marL="0" indent="0">
              <a:buNone/>
            </a:pPr>
            <a:endParaRPr lang="en-US" sz="1200" dirty="0"/>
          </a:p>
          <a:p>
            <a:r>
              <a:rPr lang="en-US" sz="1200" dirty="0">
                <a:solidFill>
                  <a:schemeClr val="bg2">
                    <a:lumMod val="50000"/>
                  </a:schemeClr>
                </a:solidFill>
              </a:rPr>
              <a:t>Hint on the loss function</a:t>
            </a:r>
          </a:p>
          <a:p>
            <a:pPr marL="346075" lvl="1" indent="-171450">
              <a:buFontTx/>
              <a:buChar char="-"/>
            </a:pPr>
            <a:r>
              <a:rPr lang="en-US" sz="1050" dirty="0"/>
              <a:t>Reconstruction loss difference of input </a:t>
            </a:r>
            <a:r>
              <a:rPr lang="en-US" sz="1050" i="1" dirty="0">
                <a:latin typeface="Consolas" panose="020B0609020204030204" pitchFamily="49" charset="0"/>
              </a:rPr>
              <a:t>X</a:t>
            </a:r>
            <a:r>
              <a:rPr lang="en-US" sz="1050" dirty="0"/>
              <a:t> vs decoder output </a:t>
            </a:r>
            <a:r>
              <a:rPr lang="en-US" sz="1050" i="1" dirty="0">
                <a:latin typeface="Consolas" panose="020B0609020204030204" pitchFamily="49" charset="0"/>
              </a:rPr>
              <a:t>X*</a:t>
            </a:r>
          </a:p>
          <a:p>
            <a:pPr marL="346075" lvl="1" indent="-171450">
              <a:buFontTx/>
              <a:buChar char="-"/>
            </a:pPr>
            <a:r>
              <a:rPr lang="en-US" sz="1050" dirty="0"/>
              <a:t>KL Divergence loss difference of distribution </a:t>
            </a:r>
            <a:r>
              <a:rPr lang="en-US" sz="1050" i="1" dirty="0">
                <a:latin typeface="Consolas" panose="020B0609020204030204" pitchFamily="49" charset="0"/>
              </a:rPr>
              <a:t>q(</a:t>
            </a:r>
            <a:r>
              <a:rPr lang="en-US" sz="1050" i="1" dirty="0" err="1">
                <a:latin typeface="Consolas" panose="020B0609020204030204" pitchFamily="49" charset="0"/>
              </a:rPr>
              <a:t>Z|x</a:t>
            </a:r>
            <a:r>
              <a:rPr lang="en-US" sz="1050" i="1" baseline="-25000" dirty="0" err="1">
                <a:latin typeface="Consolas" panose="020B0609020204030204" pitchFamily="49" charset="0"/>
              </a:rPr>
              <a:t>i</a:t>
            </a:r>
            <a:r>
              <a:rPr lang="en-US" sz="1050" i="1" dirty="0">
                <a:latin typeface="Consolas" panose="020B0609020204030204" pitchFamily="49" charset="0"/>
              </a:rPr>
              <a:t>) </a:t>
            </a:r>
            <a:r>
              <a:rPr lang="en-US" sz="1050" dirty="0"/>
              <a:t>vs prior distribution </a:t>
            </a:r>
            <a:r>
              <a:rPr lang="en-US" sz="1050" i="1" dirty="0">
                <a:latin typeface="Consolas" panose="020B0609020204030204" pitchFamily="49" charset="0"/>
              </a:rPr>
              <a:t>p(z)</a:t>
            </a:r>
          </a:p>
          <a:p>
            <a:pPr marL="346075" lvl="1" indent="-171450">
              <a:buFontTx/>
              <a:buChar char="-"/>
            </a:pPr>
            <a:r>
              <a:rPr lang="en-US" sz="1050" dirty="0"/>
              <a:t>Classifier loss difference between true and predicted labels</a:t>
            </a:r>
          </a:p>
          <a:p>
            <a:pPr marL="174625" lvl="1" indent="0">
              <a:buNone/>
            </a:pPr>
            <a:endParaRPr lang="en-US" sz="1000" dirty="0"/>
          </a:p>
          <a:p>
            <a:pPr marL="174625" lvl="1" indent="0">
              <a:buNone/>
            </a:pPr>
            <a:endParaRPr lang="en-US" sz="1000" dirty="0"/>
          </a:p>
          <a:p>
            <a:r>
              <a:rPr lang="en-US" sz="1200" dirty="0">
                <a:solidFill>
                  <a:schemeClr val="tx2"/>
                </a:solidFill>
              </a:rPr>
              <a:t>Reparameterization Trick </a:t>
            </a:r>
          </a:p>
          <a:p>
            <a:pPr marL="346075" lvl="1" indent="-171450">
              <a:buFontTx/>
              <a:buChar char="-"/>
            </a:pPr>
            <a:r>
              <a:rPr lang="en-US" sz="1050" dirty="0"/>
              <a:t>A gaussian variate can be written in the following form</a:t>
            </a:r>
          </a:p>
          <a:p>
            <a:pPr marL="346075" lvl="1" indent="-171450">
              <a:buFontTx/>
              <a:buChar char="-"/>
            </a:pPr>
            <a:r>
              <a:rPr lang="en-US" sz="1050" dirty="0"/>
              <a:t>The trick allows backpropagation to flow through the mean and variance nodes</a:t>
            </a:r>
          </a:p>
          <a:p>
            <a:pPr marL="346075" lvl="1" indent="-171450">
              <a:buFontTx/>
              <a:buChar char="-"/>
            </a:pPr>
            <a:endParaRPr lang="en-US" sz="1000" dirty="0"/>
          </a:p>
        </p:txBody>
      </p:sp>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Model 4</a:t>
            </a:r>
            <a:br>
              <a:rPr lang="en-US" dirty="0"/>
            </a:br>
            <a:r>
              <a:rPr lang="en-US" sz="1400" dirty="0">
                <a:solidFill>
                  <a:schemeClr val="accent1"/>
                </a:solidFill>
              </a:rPr>
              <a:t>Classifier-Conditioned Variational Autoencoder (Architecture)</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16</a:t>
            </a:fld>
            <a:endParaRPr lang="en-US" dirty="0"/>
          </a:p>
        </p:txBody>
      </p:sp>
      <p:sp>
        <p:nvSpPr>
          <p:cNvPr id="5" name="Text Placeholder 4">
            <a:extLst>
              <a:ext uri="{FF2B5EF4-FFF2-40B4-BE49-F238E27FC236}">
                <a16:creationId xmlns:a16="http://schemas.microsoft.com/office/drawing/2014/main" id="{AF73116D-77B8-1F44-8F3D-94E1723358E6}"/>
              </a:ext>
            </a:extLst>
          </p:cNvPr>
          <p:cNvSpPr>
            <a:spLocks noGrp="1"/>
          </p:cNvSpPr>
          <p:nvPr>
            <p:ph type="body" sz="quarter" idx="10"/>
          </p:nvPr>
        </p:nvSpPr>
        <p:spPr/>
        <p:txBody>
          <a:bodyPr/>
          <a:lstStyle/>
          <a:p>
            <a:endParaRPr lang="en-US"/>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Object 25">
            <a:extLst>
              <a:ext uri="{FF2B5EF4-FFF2-40B4-BE49-F238E27FC236}">
                <a16:creationId xmlns:a16="http://schemas.microsoft.com/office/drawing/2014/main" id="{CE68EF64-7C48-449B-B4BE-95249C466884}"/>
              </a:ext>
            </a:extLst>
          </p:cNvPr>
          <p:cNvGraphicFramePr>
            <a:graphicFrameLocks noChangeAspect="1"/>
          </p:cNvGraphicFramePr>
          <p:nvPr>
            <p:extLst>
              <p:ext uri="{D42A27DB-BD31-4B8C-83A1-F6EECF244321}">
                <p14:modId xmlns:p14="http://schemas.microsoft.com/office/powerpoint/2010/main" val="2097037328"/>
              </p:ext>
            </p:extLst>
          </p:nvPr>
        </p:nvGraphicFramePr>
        <p:xfrm>
          <a:off x="3707367" y="2427218"/>
          <a:ext cx="1257593" cy="175301"/>
        </p:xfrm>
        <a:graphic>
          <a:graphicData uri="http://schemas.openxmlformats.org/presentationml/2006/ole">
            <mc:AlternateContent xmlns:mc="http://schemas.openxmlformats.org/markup-compatibility/2006">
              <mc:Choice xmlns:v="urn:schemas-microsoft-com:vml" Requires="v">
                <p:oleObj name="Equation" r:id="rId2" imgW="2095200" imgH="291960" progId="Equation.DSMT4">
                  <p:embed/>
                </p:oleObj>
              </mc:Choice>
              <mc:Fallback>
                <p:oleObj name="Equation" r:id="rId2" imgW="2095200" imgH="291960" progId="Equation.DSMT4">
                  <p:embed/>
                  <p:pic>
                    <p:nvPicPr>
                      <p:cNvPr id="0" name=""/>
                      <p:cNvPicPr/>
                      <p:nvPr/>
                    </p:nvPicPr>
                    <p:blipFill>
                      <a:blip r:embed="rId3"/>
                      <a:stretch>
                        <a:fillRect/>
                      </a:stretch>
                    </p:blipFill>
                    <p:spPr>
                      <a:xfrm>
                        <a:off x="3707367" y="2427218"/>
                        <a:ext cx="1257593" cy="175301"/>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0033D649-F630-4F04-BC84-4B8214111FEE}"/>
              </a:ext>
            </a:extLst>
          </p:cNvPr>
          <p:cNvGrpSpPr/>
          <p:nvPr/>
        </p:nvGrpSpPr>
        <p:grpSpPr>
          <a:xfrm>
            <a:off x="727656" y="2947812"/>
            <a:ext cx="7894939" cy="1938560"/>
            <a:chOff x="392907" y="753912"/>
            <a:chExt cx="8947912" cy="2608140"/>
          </a:xfrm>
        </p:grpSpPr>
        <p:pic>
          <p:nvPicPr>
            <p:cNvPr id="24" name="Picture 23">
              <a:extLst>
                <a:ext uri="{FF2B5EF4-FFF2-40B4-BE49-F238E27FC236}">
                  <a16:creationId xmlns:a16="http://schemas.microsoft.com/office/drawing/2014/main" id="{76021594-256F-4DD5-9B2F-8B1AE9C0310C}"/>
                </a:ext>
              </a:extLst>
            </p:cNvPr>
            <p:cNvPicPr>
              <a:picLocks noChangeAspect="1"/>
            </p:cNvPicPr>
            <p:nvPr/>
          </p:nvPicPr>
          <p:blipFill>
            <a:blip r:embed="rId4"/>
            <a:stretch>
              <a:fillRect/>
            </a:stretch>
          </p:blipFill>
          <p:spPr>
            <a:xfrm>
              <a:off x="2235253" y="753912"/>
              <a:ext cx="4673494" cy="2608140"/>
            </a:xfrm>
            <a:prstGeom prst="rect">
              <a:avLst/>
            </a:prstGeom>
          </p:spPr>
        </p:pic>
        <p:pic>
          <p:nvPicPr>
            <p:cNvPr id="21" name="Content Placeholder 4">
              <a:extLst>
                <a:ext uri="{FF2B5EF4-FFF2-40B4-BE49-F238E27FC236}">
                  <a16:creationId xmlns:a16="http://schemas.microsoft.com/office/drawing/2014/main" id="{2CC7DDA5-DDBE-4EA8-9EAC-B314766175F9}"/>
                </a:ext>
              </a:extLst>
            </p:cNvPr>
            <p:cNvPicPr>
              <a:picLocks noChangeAspect="1"/>
            </p:cNvPicPr>
            <p:nvPr/>
          </p:nvPicPr>
          <p:blipFill rotWithShape="1">
            <a:blip r:embed="rId5"/>
            <a:srcRect l="14001" t="14702" r="25862" b="15339"/>
            <a:stretch/>
          </p:blipFill>
          <p:spPr>
            <a:xfrm>
              <a:off x="4200887" y="1258359"/>
              <a:ext cx="573023" cy="555525"/>
            </a:xfrm>
            <a:prstGeom prst="rect">
              <a:avLst/>
            </a:prstGeom>
          </p:spPr>
        </p:pic>
        <p:sp>
          <p:nvSpPr>
            <p:cNvPr id="27" name="TextBox 26">
              <a:extLst>
                <a:ext uri="{FF2B5EF4-FFF2-40B4-BE49-F238E27FC236}">
                  <a16:creationId xmlns:a16="http://schemas.microsoft.com/office/drawing/2014/main" id="{2238D8E6-E99F-4CA5-9F44-C45738688CE5}"/>
                </a:ext>
              </a:extLst>
            </p:cNvPr>
            <p:cNvSpPr txBox="1"/>
            <p:nvPr/>
          </p:nvSpPr>
          <p:spPr>
            <a:xfrm>
              <a:off x="392907" y="1383235"/>
              <a:ext cx="2153442" cy="341619"/>
            </a:xfrm>
            <a:prstGeom prst="rect">
              <a:avLst/>
            </a:prstGeom>
            <a:noFill/>
          </p:spPr>
          <p:txBody>
            <a:bodyPr wrap="square" rtlCol="0">
              <a:spAutoFit/>
            </a:bodyPr>
            <a:lstStyle/>
            <a:p>
              <a:r>
                <a:rPr lang="en-US" sz="1050" b="1" i="1" dirty="0">
                  <a:latin typeface="Bradley Hand ITC" panose="03070402050302030203" pitchFamily="66" charset="0"/>
                </a:rPr>
                <a:t>encoder image input &gt;&gt;&gt;</a:t>
              </a:r>
            </a:p>
          </p:txBody>
        </p:sp>
        <p:sp>
          <p:nvSpPr>
            <p:cNvPr id="28" name="TextBox 27">
              <a:extLst>
                <a:ext uri="{FF2B5EF4-FFF2-40B4-BE49-F238E27FC236}">
                  <a16:creationId xmlns:a16="http://schemas.microsoft.com/office/drawing/2014/main" id="{2F148924-95A6-44A2-A9BD-C99E09CDC996}"/>
                </a:ext>
              </a:extLst>
            </p:cNvPr>
            <p:cNvSpPr txBox="1"/>
            <p:nvPr/>
          </p:nvSpPr>
          <p:spPr>
            <a:xfrm>
              <a:off x="6776055" y="1383235"/>
              <a:ext cx="2564764" cy="341619"/>
            </a:xfrm>
            <a:prstGeom prst="rect">
              <a:avLst/>
            </a:prstGeom>
            <a:noFill/>
          </p:spPr>
          <p:txBody>
            <a:bodyPr wrap="square" rtlCol="0">
              <a:spAutoFit/>
            </a:bodyPr>
            <a:lstStyle/>
            <a:p>
              <a:r>
                <a:rPr lang="en-US" sz="1050" b="1" i="1" dirty="0">
                  <a:latin typeface="Bradley Hand ITC" panose="03070402050302030203" pitchFamily="66" charset="0"/>
                </a:rPr>
                <a:t>&lt;&lt;&lt; decoder lossy image output </a:t>
              </a:r>
            </a:p>
          </p:txBody>
        </p:sp>
        <p:sp>
          <p:nvSpPr>
            <p:cNvPr id="29" name="TextBox 28">
              <a:extLst>
                <a:ext uri="{FF2B5EF4-FFF2-40B4-BE49-F238E27FC236}">
                  <a16:creationId xmlns:a16="http://schemas.microsoft.com/office/drawing/2014/main" id="{4124FC6B-C3A5-4317-988E-4C8675330819}"/>
                </a:ext>
              </a:extLst>
            </p:cNvPr>
            <p:cNvSpPr txBox="1"/>
            <p:nvPr/>
          </p:nvSpPr>
          <p:spPr>
            <a:xfrm>
              <a:off x="4604356" y="2800393"/>
              <a:ext cx="2920394" cy="253916"/>
            </a:xfrm>
            <a:prstGeom prst="rect">
              <a:avLst/>
            </a:prstGeom>
            <a:noFill/>
          </p:spPr>
          <p:txBody>
            <a:bodyPr wrap="square" rtlCol="0">
              <a:spAutoFit/>
            </a:bodyPr>
            <a:lstStyle/>
            <a:p>
              <a:r>
                <a:rPr lang="en-US" sz="1050" b="1" i="1" dirty="0">
                  <a:latin typeface="Bradley Hand ITC" panose="03070402050302030203" pitchFamily="66" charset="0"/>
                </a:rPr>
                <a:t>&lt;&lt;&lt; classifier label prediction output</a:t>
              </a:r>
            </a:p>
          </p:txBody>
        </p:sp>
      </p:grpSp>
      <p:pic>
        <p:nvPicPr>
          <p:cNvPr id="14" name="Picture 13">
            <a:extLst>
              <a:ext uri="{FF2B5EF4-FFF2-40B4-BE49-F238E27FC236}">
                <a16:creationId xmlns:a16="http://schemas.microsoft.com/office/drawing/2014/main" id="{248BFB52-2EAD-4862-A68B-DD9751D896EE}"/>
              </a:ext>
            </a:extLst>
          </p:cNvPr>
          <p:cNvPicPr>
            <a:picLocks noChangeAspect="1"/>
          </p:cNvPicPr>
          <p:nvPr/>
        </p:nvPicPr>
        <p:blipFill>
          <a:blip r:embed="rId6"/>
          <a:stretch>
            <a:fillRect/>
          </a:stretch>
        </p:blipFill>
        <p:spPr>
          <a:xfrm>
            <a:off x="2888007" y="1915659"/>
            <a:ext cx="3333774" cy="241968"/>
          </a:xfrm>
          <a:prstGeom prst="rect">
            <a:avLst/>
          </a:prstGeom>
          <a:ln w="28575">
            <a:solidFill>
              <a:srgbClr val="BCD652"/>
            </a:solidFill>
          </a:ln>
        </p:spPr>
      </p:pic>
    </p:spTree>
    <p:extLst>
      <p:ext uri="{BB962C8B-B14F-4D97-AF65-F5344CB8AC3E}">
        <p14:creationId xmlns:p14="http://schemas.microsoft.com/office/powerpoint/2010/main" val="2629518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a:extLst>
              <a:ext uri="{FF2B5EF4-FFF2-40B4-BE49-F238E27FC236}">
                <a16:creationId xmlns:a16="http://schemas.microsoft.com/office/drawing/2014/main" id="{83BE3981-E56B-469A-B03E-709CBC76F6E2}"/>
              </a:ext>
            </a:extLst>
          </p:cNvPr>
          <p:cNvSpPr>
            <a:spLocks noGrp="1"/>
          </p:cNvSpPr>
          <p:nvPr>
            <p:ph idx="1"/>
          </p:nvPr>
        </p:nvSpPr>
        <p:spPr>
          <a:xfrm>
            <a:off x="207328" y="914494"/>
            <a:ext cx="8695132" cy="2185987"/>
          </a:xfrm>
        </p:spPr>
        <p:txBody>
          <a:bodyPr/>
          <a:lstStyle/>
          <a:p>
            <a:pPr marL="0" indent="0">
              <a:buNone/>
            </a:pPr>
            <a:endParaRPr lang="en-US" sz="1200" dirty="0"/>
          </a:p>
          <a:p>
            <a:r>
              <a:rPr lang="en-US" sz="1200" dirty="0">
                <a:solidFill>
                  <a:schemeClr val="bg2">
                    <a:lumMod val="50000"/>
                  </a:schemeClr>
                </a:solidFill>
              </a:rPr>
              <a:t>The classifier architecture</a:t>
            </a:r>
          </a:p>
          <a:p>
            <a:pPr marL="346075" lvl="1" indent="-171450">
              <a:buFontTx/>
              <a:buChar char="-"/>
            </a:pPr>
            <a:r>
              <a:rPr lang="en-US" sz="1050" dirty="0"/>
              <a:t>The network is composed of one hidden layer, 256 nodes with adaptive gaussian activation function</a:t>
            </a:r>
          </a:p>
          <a:p>
            <a:pPr marL="346075" lvl="1" indent="-171450">
              <a:buFontTx/>
              <a:buChar char="-"/>
            </a:pPr>
            <a:r>
              <a:rPr lang="en-US" sz="1050" dirty="0"/>
              <a:t>The input takes only the n-dimensional means from the latent space </a:t>
            </a:r>
          </a:p>
          <a:p>
            <a:pPr marL="346075" lvl="1" indent="-171450">
              <a:buFontTx/>
              <a:buChar char="-"/>
            </a:pPr>
            <a:r>
              <a:rPr lang="en-US" sz="1050" dirty="0"/>
              <a:t>The output layer outputs linear logits to a categorial cross-entropy loss together with the true labels</a:t>
            </a:r>
          </a:p>
          <a:p>
            <a:pPr marL="174625" lvl="1" indent="0">
              <a:buNone/>
            </a:pPr>
            <a:endParaRPr lang="en-US" sz="1000" dirty="0"/>
          </a:p>
          <a:p>
            <a:r>
              <a:rPr lang="en-US" sz="1200" dirty="0">
                <a:solidFill>
                  <a:schemeClr val="tx2"/>
                </a:solidFill>
              </a:rPr>
              <a:t>Adaptable Gaussian Activation Function </a:t>
            </a:r>
          </a:p>
          <a:p>
            <a:pPr marL="346075" lvl="1" indent="-171450">
              <a:buFontTx/>
              <a:buChar char="-"/>
            </a:pPr>
            <a:r>
              <a:rPr lang="en-US" sz="1050" dirty="0"/>
              <a:t>The activation parameters are also trained with gradient descent during the network training</a:t>
            </a:r>
          </a:p>
          <a:p>
            <a:pPr marL="346075" lvl="1" indent="-171450">
              <a:buFontTx/>
              <a:buChar char="-"/>
            </a:pPr>
            <a:r>
              <a:rPr lang="en-US" sz="1050" dirty="0"/>
              <a:t>Using this function resulted in faster convergence; hence, faster training </a:t>
            </a:r>
          </a:p>
          <a:p>
            <a:pPr marL="346075" lvl="1" indent="-171450">
              <a:buFontTx/>
              <a:buChar char="-"/>
            </a:pPr>
            <a:r>
              <a:rPr lang="en-US" sz="1050" dirty="0"/>
              <a:t>The gaussian activation produced better accuracy compared to </a:t>
            </a:r>
            <a:r>
              <a:rPr lang="en-US" sz="1050" dirty="0" err="1"/>
              <a:t>ReLu</a:t>
            </a:r>
            <a:r>
              <a:rPr lang="en-US" sz="1050" dirty="0"/>
              <a:t> and Sigmoid functions, as well as </a:t>
            </a:r>
            <a:r>
              <a:rPr lang="en-US" sz="1050" dirty="0" err="1"/>
              <a:t>lowe</a:t>
            </a:r>
            <a:r>
              <a:rPr lang="en-US" sz="1050" dirty="0"/>
              <a:t> KL-Divergence</a:t>
            </a:r>
          </a:p>
          <a:p>
            <a:pPr marL="346075" lvl="1" indent="-171450">
              <a:buFontTx/>
              <a:buChar char="-"/>
            </a:pPr>
            <a:endParaRPr lang="en-US" sz="1000" dirty="0"/>
          </a:p>
        </p:txBody>
      </p:sp>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Model 4</a:t>
            </a:r>
            <a:br>
              <a:rPr lang="en-US" dirty="0"/>
            </a:br>
            <a:r>
              <a:rPr lang="en-US" sz="1400" dirty="0">
                <a:solidFill>
                  <a:schemeClr val="accent1"/>
                </a:solidFill>
              </a:rPr>
              <a:t>Classifier-Conditioned Variational Autoencoder (Classifier and Activation Function)</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17</a:t>
            </a:fld>
            <a:endParaRPr lang="en-US" dirty="0"/>
          </a:p>
        </p:txBody>
      </p:sp>
      <p:sp>
        <p:nvSpPr>
          <p:cNvPr id="5" name="Text Placeholder 4">
            <a:extLst>
              <a:ext uri="{FF2B5EF4-FFF2-40B4-BE49-F238E27FC236}">
                <a16:creationId xmlns:a16="http://schemas.microsoft.com/office/drawing/2014/main" id="{AF73116D-77B8-1F44-8F3D-94E1723358E6}"/>
              </a:ext>
            </a:extLst>
          </p:cNvPr>
          <p:cNvSpPr>
            <a:spLocks noGrp="1"/>
          </p:cNvSpPr>
          <p:nvPr>
            <p:ph type="body" sz="quarter" idx="10"/>
          </p:nvPr>
        </p:nvSpPr>
        <p:spPr/>
        <p:txBody>
          <a:bodyPr/>
          <a:lstStyle/>
          <a:p>
            <a:endParaRPr lang="en-US"/>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A00F70C-7699-4227-8ECB-F3A96B5336C4}"/>
              </a:ext>
            </a:extLst>
          </p:cNvPr>
          <p:cNvGrpSpPr/>
          <p:nvPr/>
        </p:nvGrpSpPr>
        <p:grpSpPr>
          <a:xfrm>
            <a:off x="792368" y="2902846"/>
            <a:ext cx="7559265" cy="2035999"/>
            <a:chOff x="615378" y="810034"/>
            <a:chExt cx="7559265" cy="2035999"/>
          </a:xfrm>
        </p:grpSpPr>
        <p:grpSp>
          <p:nvGrpSpPr>
            <p:cNvPr id="16" name="Group 15">
              <a:extLst>
                <a:ext uri="{FF2B5EF4-FFF2-40B4-BE49-F238E27FC236}">
                  <a16:creationId xmlns:a16="http://schemas.microsoft.com/office/drawing/2014/main" id="{3D4E1EA6-1908-401D-8724-DE8AA353953B}"/>
                </a:ext>
              </a:extLst>
            </p:cNvPr>
            <p:cNvGrpSpPr/>
            <p:nvPr/>
          </p:nvGrpSpPr>
          <p:grpSpPr>
            <a:xfrm>
              <a:off x="3012438" y="810034"/>
              <a:ext cx="3119125" cy="646331"/>
              <a:chOff x="4195519" y="3529198"/>
              <a:chExt cx="3119125" cy="646331"/>
            </a:xfrm>
          </p:grpSpPr>
          <p:sp>
            <p:nvSpPr>
              <p:cNvPr id="40" name="Oval 39">
                <a:extLst>
                  <a:ext uri="{FF2B5EF4-FFF2-40B4-BE49-F238E27FC236}">
                    <a16:creationId xmlns:a16="http://schemas.microsoft.com/office/drawing/2014/main" id="{0E991E7D-6314-4067-B155-0327D5B2E4C6}"/>
                  </a:ext>
                </a:extLst>
              </p:cNvPr>
              <p:cNvSpPr/>
              <p:nvPr/>
            </p:nvSpPr>
            <p:spPr>
              <a:xfrm>
                <a:off x="4195519" y="3623763"/>
                <a:ext cx="457200" cy="4572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l-GR" sz="1100" b="1" dirty="0">
                    <a:solidFill>
                      <a:schemeClr val="bg1"/>
                    </a:solidFill>
                    <a:effectLst/>
                    <a:latin typeface="Source Sans Pro" panose="020B0503030403020204" pitchFamily="34" charset="0"/>
                  </a:rPr>
                  <a:t>μ</a:t>
                </a:r>
                <a:r>
                  <a:rPr lang="en-US" sz="1100" b="1" baseline="-25000" dirty="0">
                    <a:solidFill>
                      <a:schemeClr val="bg1"/>
                    </a:solidFill>
                    <a:effectLst/>
                    <a:latin typeface="Source Sans Pro" panose="020B0503030403020204" pitchFamily="34" charset="0"/>
                  </a:rPr>
                  <a:t>1</a:t>
                </a:r>
                <a:endParaRPr lang="en-US" sz="1100" b="1" baseline="-25000" dirty="0">
                  <a:solidFill>
                    <a:schemeClr val="bg1"/>
                  </a:solidFill>
                  <a:latin typeface="Script MT Bold" panose="03040602040607080904" pitchFamily="66" charset="0"/>
                </a:endParaRPr>
              </a:p>
            </p:txBody>
          </p:sp>
          <p:sp>
            <p:nvSpPr>
              <p:cNvPr id="41" name="Oval 40">
                <a:extLst>
                  <a:ext uri="{FF2B5EF4-FFF2-40B4-BE49-F238E27FC236}">
                    <a16:creationId xmlns:a16="http://schemas.microsoft.com/office/drawing/2014/main" id="{ADEA41DC-8FCB-4BD2-8BCD-2FF078834013}"/>
                  </a:ext>
                </a:extLst>
              </p:cNvPr>
              <p:cNvSpPr/>
              <p:nvPr/>
            </p:nvSpPr>
            <p:spPr>
              <a:xfrm>
                <a:off x="4879764" y="3623763"/>
                <a:ext cx="457200" cy="4572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l-GR" sz="1100" b="1" dirty="0">
                    <a:solidFill>
                      <a:schemeClr val="bg1"/>
                    </a:solidFill>
                    <a:effectLst/>
                    <a:latin typeface="Source Sans Pro" panose="020B0503030403020204" pitchFamily="34" charset="0"/>
                  </a:rPr>
                  <a:t>μ</a:t>
                </a:r>
                <a:r>
                  <a:rPr lang="en-US" sz="1100" b="1" baseline="-25000" dirty="0">
                    <a:solidFill>
                      <a:schemeClr val="bg1"/>
                    </a:solidFill>
                    <a:effectLst/>
                    <a:latin typeface="Source Sans Pro" panose="020B0503030403020204" pitchFamily="34" charset="0"/>
                  </a:rPr>
                  <a:t>2</a:t>
                </a:r>
                <a:endParaRPr lang="en-US" sz="1100" b="1" baseline="-25000" dirty="0">
                  <a:solidFill>
                    <a:schemeClr val="bg1"/>
                  </a:solidFill>
                  <a:latin typeface="Script MT Bold" panose="03040602040607080904" pitchFamily="66" charset="0"/>
                </a:endParaRPr>
              </a:p>
            </p:txBody>
          </p:sp>
          <p:sp>
            <p:nvSpPr>
              <p:cNvPr id="42" name="Oval 41">
                <a:extLst>
                  <a:ext uri="{FF2B5EF4-FFF2-40B4-BE49-F238E27FC236}">
                    <a16:creationId xmlns:a16="http://schemas.microsoft.com/office/drawing/2014/main" id="{6319CDD3-3D2F-4889-AD0A-70B3D11CBD4A}"/>
                  </a:ext>
                </a:extLst>
              </p:cNvPr>
              <p:cNvSpPr/>
              <p:nvPr/>
            </p:nvSpPr>
            <p:spPr>
              <a:xfrm>
                <a:off x="5564009" y="3623763"/>
                <a:ext cx="457200" cy="4572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l-GR" sz="1100" b="1" dirty="0">
                    <a:solidFill>
                      <a:schemeClr val="bg1"/>
                    </a:solidFill>
                    <a:effectLst/>
                    <a:latin typeface="Source Sans Pro" panose="020B0503030403020204" pitchFamily="34" charset="0"/>
                  </a:rPr>
                  <a:t>μ</a:t>
                </a:r>
                <a:r>
                  <a:rPr lang="en-US" sz="1100" b="1" baseline="-25000" dirty="0">
                    <a:solidFill>
                      <a:schemeClr val="bg1"/>
                    </a:solidFill>
                    <a:effectLst/>
                    <a:latin typeface="Source Sans Pro" panose="020B0503030403020204" pitchFamily="34" charset="0"/>
                  </a:rPr>
                  <a:t>3</a:t>
                </a:r>
                <a:endParaRPr lang="en-US" sz="1100" b="1" baseline="-25000" dirty="0">
                  <a:solidFill>
                    <a:schemeClr val="bg1"/>
                  </a:solidFill>
                  <a:latin typeface="Script MT Bold" panose="03040602040607080904" pitchFamily="66" charset="0"/>
                </a:endParaRPr>
              </a:p>
            </p:txBody>
          </p:sp>
          <p:sp>
            <p:nvSpPr>
              <p:cNvPr id="43" name="Oval 42">
                <a:extLst>
                  <a:ext uri="{FF2B5EF4-FFF2-40B4-BE49-F238E27FC236}">
                    <a16:creationId xmlns:a16="http://schemas.microsoft.com/office/drawing/2014/main" id="{A4CD5535-57DB-4A84-82AA-C6D99C3E6206}"/>
                  </a:ext>
                </a:extLst>
              </p:cNvPr>
              <p:cNvSpPr/>
              <p:nvPr/>
            </p:nvSpPr>
            <p:spPr>
              <a:xfrm>
                <a:off x="6857444" y="3623763"/>
                <a:ext cx="457200" cy="4572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l-GR" sz="1100" b="1" dirty="0">
                    <a:solidFill>
                      <a:schemeClr val="bg1"/>
                    </a:solidFill>
                    <a:effectLst/>
                    <a:latin typeface="Source Sans Pro" panose="020B0503030403020204" pitchFamily="34" charset="0"/>
                  </a:rPr>
                  <a:t>μ</a:t>
                </a:r>
                <a:r>
                  <a:rPr lang="en-US" sz="1100" b="1" baseline="-25000" dirty="0">
                    <a:solidFill>
                      <a:schemeClr val="bg1"/>
                    </a:solidFill>
                    <a:effectLst/>
                    <a:latin typeface="Source Sans Pro" panose="020B0503030403020204" pitchFamily="34" charset="0"/>
                  </a:rPr>
                  <a:t>n</a:t>
                </a:r>
                <a:endParaRPr lang="en-US" sz="1100" b="1" baseline="-25000" dirty="0">
                  <a:solidFill>
                    <a:schemeClr val="bg1"/>
                  </a:solidFill>
                  <a:latin typeface="Script MT Bold" panose="03040602040607080904" pitchFamily="66" charset="0"/>
                </a:endParaRPr>
              </a:p>
            </p:txBody>
          </p:sp>
          <p:sp>
            <p:nvSpPr>
              <p:cNvPr id="44" name="TextBox 43">
                <a:extLst>
                  <a:ext uri="{FF2B5EF4-FFF2-40B4-BE49-F238E27FC236}">
                    <a16:creationId xmlns:a16="http://schemas.microsoft.com/office/drawing/2014/main" id="{AD3FC786-655C-49D8-BFB6-88E9CDA03448}"/>
                  </a:ext>
                </a:extLst>
              </p:cNvPr>
              <p:cNvSpPr txBox="1"/>
              <p:nvPr/>
            </p:nvSpPr>
            <p:spPr>
              <a:xfrm>
                <a:off x="6173199" y="3529198"/>
                <a:ext cx="638323" cy="646331"/>
              </a:xfrm>
              <a:prstGeom prst="rect">
                <a:avLst/>
              </a:prstGeom>
              <a:noFill/>
            </p:spPr>
            <p:txBody>
              <a:bodyPr wrap="square" rtlCol="0">
                <a:spAutoFit/>
              </a:bodyPr>
              <a:lstStyle/>
              <a:p>
                <a:r>
                  <a:rPr lang="en-US" sz="3600" b="1" i="1" dirty="0">
                    <a:latin typeface="Bradley Hand ITC" panose="03070402050302030203" pitchFamily="66" charset="0"/>
                  </a:rPr>
                  <a:t>…</a:t>
                </a:r>
              </a:p>
            </p:txBody>
          </p:sp>
        </p:grpSp>
        <p:grpSp>
          <p:nvGrpSpPr>
            <p:cNvPr id="17" name="Group 16">
              <a:extLst>
                <a:ext uri="{FF2B5EF4-FFF2-40B4-BE49-F238E27FC236}">
                  <a16:creationId xmlns:a16="http://schemas.microsoft.com/office/drawing/2014/main" id="{8E103C5E-58CA-4E79-8DC6-C4789BBC67B9}"/>
                </a:ext>
              </a:extLst>
            </p:cNvPr>
            <p:cNvGrpSpPr/>
            <p:nvPr/>
          </p:nvGrpSpPr>
          <p:grpSpPr>
            <a:xfrm>
              <a:off x="3346698" y="1486037"/>
              <a:ext cx="2319442" cy="646331"/>
              <a:chOff x="4857939" y="3725432"/>
              <a:chExt cx="2319442" cy="646331"/>
            </a:xfrm>
          </p:grpSpPr>
          <p:sp>
            <p:nvSpPr>
              <p:cNvPr id="36" name="Oval 35">
                <a:extLst>
                  <a:ext uri="{FF2B5EF4-FFF2-40B4-BE49-F238E27FC236}">
                    <a16:creationId xmlns:a16="http://schemas.microsoft.com/office/drawing/2014/main" id="{5FC82CA7-8FF2-46B0-8B7F-BF877B1747E9}"/>
                  </a:ext>
                </a:extLst>
              </p:cNvPr>
              <p:cNvSpPr/>
              <p:nvPr/>
            </p:nvSpPr>
            <p:spPr>
              <a:xfrm>
                <a:off x="4857939" y="3914563"/>
                <a:ext cx="457200" cy="4572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1</a:t>
                </a:r>
                <a:endParaRPr lang="en-US" sz="3200" b="1" dirty="0">
                  <a:solidFill>
                    <a:schemeClr val="tx1"/>
                  </a:solidFill>
                </a:endParaRPr>
              </a:p>
            </p:txBody>
          </p:sp>
          <p:sp>
            <p:nvSpPr>
              <p:cNvPr id="37" name="Oval 36">
                <a:extLst>
                  <a:ext uri="{FF2B5EF4-FFF2-40B4-BE49-F238E27FC236}">
                    <a16:creationId xmlns:a16="http://schemas.microsoft.com/office/drawing/2014/main" id="{FF68E884-A3F1-4064-9691-7C56B426AD9D}"/>
                  </a:ext>
                </a:extLst>
              </p:cNvPr>
              <p:cNvSpPr/>
              <p:nvPr/>
            </p:nvSpPr>
            <p:spPr>
              <a:xfrm>
                <a:off x="5542184" y="3914563"/>
                <a:ext cx="457200" cy="457200"/>
              </a:xfrm>
              <a:prstGeom prst="ellipse">
                <a:avLst/>
              </a:prstGeom>
              <a:solidFill>
                <a:srgbClr val="FF0000"/>
              </a:solidFill>
            </p:spPr>
            <p:style>
              <a:lnRef idx="1">
                <a:schemeClr val="accent4"/>
              </a:lnRef>
              <a:fillRef idx="1002">
                <a:schemeClr val="lt2"/>
              </a:fillRef>
              <a:effectRef idx="2">
                <a:schemeClr val="accent4"/>
              </a:effectRef>
              <a:fontRef idx="minor">
                <a:schemeClr val="lt1"/>
              </a:fontRef>
            </p:style>
            <p:txBody>
              <a:bodyPr rtlCol="0" anchor="ctr"/>
              <a:lstStyle/>
              <a:p>
                <a:pPr algn="ctr"/>
                <a:r>
                  <a:rPr lang="en-US" b="1" dirty="0">
                    <a:solidFill>
                      <a:schemeClr val="tx1"/>
                    </a:solidFill>
                  </a:rPr>
                  <a:t>2</a:t>
                </a:r>
              </a:p>
            </p:txBody>
          </p:sp>
          <p:sp>
            <p:nvSpPr>
              <p:cNvPr id="38" name="Oval 37">
                <a:extLst>
                  <a:ext uri="{FF2B5EF4-FFF2-40B4-BE49-F238E27FC236}">
                    <a16:creationId xmlns:a16="http://schemas.microsoft.com/office/drawing/2014/main" id="{B8E6EE28-0C49-47EA-9B14-A33366B7B8B3}"/>
                  </a:ext>
                </a:extLst>
              </p:cNvPr>
              <p:cNvSpPr/>
              <p:nvPr/>
            </p:nvSpPr>
            <p:spPr>
              <a:xfrm>
                <a:off x="6720181" y="3914563"/>
                <a:ext cx="457200" cy="4572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M</a:t>
                </a:r>
              </a:p>
            </p:txBody>
          </p:sp>
          <p:sp>
            <p:nvSpPr>
              <p:cNvPr id="39" name="TextBox 38">
                <a:extLst>
                  <a:ext uri="{FF2B5EF4-FFF2-40B4-BE49-F238E27FC236}">
                    <a16:creationId xmlns:a16="http://schemas.microsoft.com/office/drawing/2014/main" id="{3C396D92-A7F6-4304-8291-171B251DCCAC}"/>
                  </a:ext>
                </a:extLst>
              </p:cNvPr>
              <p:cNvSpPr txBox="1"/>
              <p:nvPr/>
            </p:nvSpPr>
            <p:spPr>
              <a:xfrm>
                <a:off x="6081858" y="3725432"/>
                <a:ext cx="638323" cy="646331"/>
              </a:xfrm>
              <a:prstGeom prst="rect">
                <a:avLst/>
              </a:prstGeom>
              <a:noFill/>
            </p:spPr>
            <p:txBody>
              <a:bodyPr wrap="square" rtlCol="0">
                <a:spAutoFit/>
              </a:bodyPr>
              <a:lstStyle/>
              <a:p>
                <a:r>
                  <a:rPr lang="en-US" sz="3600" b="1" i="1" dirty="0">
                    <a:latin typeface="Bradley Hand ITC" panose="03070402050302030203" pitchFamily="66" charset="0"/>
                  </a:rPr>
                  <a:t>…</a:t>
                </a:r>
              </a:p>
            </p:txBody>
          </p:sp>
        </p:grpSp>
        <p:cxnSp>
          <p:nvCxnSpPr>
            <p:cNvPr id="18" name="Straight Arrow Connector 17">
              <a:extLst>
                <a:ext uri="{FF2B5EF4-FFF2-40B4-BE49-F238E27FC236}">
                  <a16:creationId xmlns:a16="http://schemas.microsoft.com/office/drawing/2014/main" id="{B043520D-7595-4DC1-8BAD-301B8EDC0EC1}"/>
                </a:ext>
              </a:extLst>
            </p:cNvPr>
            <p:cNvCxnSpPr>
              <a:stCxn id="40" idx="5"/>
              <a:endCxn id="36" idx="0"/>
            </p:cNvCxnSpPr>
            <p:nvPr/>
          </p:nvCxnSpPr>
          <p:spPr>
            <a:xfrm>
              <a:off x="3402683" y="1294844"/>
              <a:ext cx="172615" cy="38032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B5638FB5-3A16-486B-834E-65935CBDE6A4}"/>
                </a:ext>
              </a:extLst>
            </p:cNvPr>
            <p:cNvCxnSpPr>
              <a:cxnSpLocks/>
              <a:stCxn id="41" idx="3"/>
              <a:endCxn id="36" idx="0"/>
            </p:cNvCxnSpPr>
            <p:nvPr/>
          </p:nvCxnSpPr>
          <p:spPr>
            <a:xfrm flipH="1">
              <a:off x="3575298" y="1294844"/>
              <a:ext cx="188340" cy="38032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C0CCA9CE-0900-4D46-8AAA-CAEA70C6FBF3}"/>
                </a:ext>
              </a:extLst>
            </p:cNvPr>
            <p:cNvCxnSpPr>
              <a:cxnSpLocks/>
              <a:stCxn id="40" idx="5"/>
              <a:endCxn id="37" idx="0"/>
            </p:cNvCxnSpPr>
            <p:nvPr/>
          </p:nvCxnSpPr>
          <p:spPr>
            <a:xfrm>
              <a:off x="3402683" y="1294844"/>
              <a:ext cx="856860" cy="38032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903D1EAE-4E35-4F5B-8C3E-21BF61FE8165}"/>
                </a:ext>
              </a:extLst>
            </p:cNvPr>
            <p:cNvCxnSpPr>
              <a:cxnSpLocks/>
              <a:stCxn id="40" idx="5"/>
              <a:endCxn id="38" idx="0"/>
            </p:cNvCxnSpPr>
            <p:nvPr/>
          </p:nvCxnSpPr>
          <p:spPr>
            <a:xfrm>
              <a:off x="3402683" y="1294844"/>
              <a:ext cx="2034857" cy="38032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FABD333-E720-48FD-AA2D-4D9860D8CF6B}"/>
                </a:ext>
              </a:extLst>
            </p:cNvPr>
            <p:cNvCxnSpPr>
              <a:cxnSpLocks/>
              <a:stCxn id="41" idx="4"/>
              <a:endCxn id="37" idx="0"/>
            </p:cNvCxnSpPr>
            <p:nvPr/>
          </p:nvCxnSpPr>
          <p:spPr>
            <a:xfrm>
              <a:off x="3925283" y="1361799"/>
              <a:ext cx="334260" cy="313369"/>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54F026AB-236B-4F77-BADD-5D664FEFADD8}"/>
                </a:ext>
              </a:extLst>
            </p:cNvPr>
            <p:cNvCxnSpPr>
              <a:cxnSpLocks/>
              <a:stCxn id="42" idx="4"/>
              <a:endCxn id="37" idx="0"/>
            </p:cNvCxnSpPr>
            <p:nvPr/>
          </p:nvCxnSpPr>
          <p:spPr>
            <a:xfrm flipH="1">
              <a:off x="4259543" y="1361799"/>
              <a:ext cx="349985" cy="313369"/>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E27F125-8770-4461-B904-8CAE7A645B03}"/>
                </a:ext>
              </a:extLst>
            </p:cNvPr>
            <p:cNvCxnSpPr>
              <a:cxnSpLocks/>
              <a:stCxn id="42" idx="4"/>
              <a:endCxn id="38" idx="0"/>
            </p:cNvCxnSpPr>
            <p:nvPr/>
          </p:nvCxnSpPr>
          <p:spPr>
            <a:xfrm>
              <a:off x="4609528" y="1361799"/>
              <a:ext cx="828012" cy="313369"/>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96828C32-2546-487D-AD4F-3D3A9C08CC84}"/>
                </a:ext>
              </a:extLst>
            </p:cNvPr>
            <p:cNvCxnSpPr>
              <a:cxnSpLocks/>
              <a:stCxn id="43" idx="3"/>
              <a:endCxn id="36" idx="0"/>
            </p:cNvCxnSpPr>
            <p:nvPr/>
          </p:nvCxnSpPr>
          <p:spPr>
            <a:xfrm flipH="1">
              <a:off x="3575298" y="1294844"/>
              <a:ext cx="2166020" cy="38032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F055D972-C169-45C4-B94B-65A667245561}"/>
                </a:ext>
              </a:extLst>
            </p:cNvPr>
            <p:cNvCxnSpPr>
              <a:cxnSpLocks/>
              <a:stCxn id="43" idx="3"/>
              <a:endCxn id="38" idx="0"/>
            </p:cNvCxnSpPr>
            <p:nvPr/>
          </p:nvCxnSpPr>
          <p:spPr>
            <a:xfrm flipH="1">
              <a:off x="5437540" y="1294844"/>
              <a:ext cx="303778" cy="38032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FCE12FCE-4F36-4B4D-B870-7DD947C942C3}"/>
                </a:ext>
              </a:extLst>
            </p:cNvPr>
            <p:cNvCxnSpPr>
              <a:cxnSpLocks/>
              <a:stCxn id="42" idx="4"/>
              <a:endCxn id="36" idx="0"/>
            </p:cNvCxnSpPr>
            <p:nvPr/>
          </p:nvCxnSpPr>
          <p:spPr>
            <a:xfrm flipH="1">
              <a:off x="3575298" y="1361799"/>
              <a:ext cx="1034230" cy="313369"/>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06E2B98-DC8D-41D7-91DA-CEC5FBF3BFD7}"/>
                </a:ext>
              </a:extLst>
            </p:cNvPr>
            <p:cNvCxnSpPr>
              <a:cxnSpLocks/>
              <a:stCxn id="43" idx="3"/>
              <a:endCxn id="37" idx="0"/>
            </p:cNvCxnSpPr>
            <p:nvPr/>
          </p:nvCxnSpPr>
          <p:spPr>
            <a:xfrm flipH="1">
              <a:off x="4259543" y="1294844"/>
              <a:ext cx="1481775" cy="38032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9144943C-FAF4-467F-A48F-109C6DDA3BEB}"/>
                </a:ext>
              </a:extLst>
            </p:cNvPr>
            <p:cNvSpPr txBox="1"/>
            <p:nvPr/>
          </p:nvSpPr>
          <p:spPr>
            <a:xfrm>
              <a:off x="6008623" y="1310290"/>
              <a:ext cx="2166020" cy="307777"/>
            </a:xfrm>
            <a:prstGeom prst="rect">
              <a:avLst/>
            </a:prstGeom>
            <a:noFill/>
          </p:spPr>
          <p:txBody>
            <a:bodyPr wrap="square" rtlCol="0">
              <a:spAutoFit/>
            </a:bodyPr>
            <a:lstStyle/>
            <a:p>
              <a:r>
                <a:rPr lang="en-US" sz="1400" b="1" i="1" dirty="0">
                  <a:latin typeface="Bradley Hand ITC" panose="03070402050302030203" pitchFamily="66" charset="0"/>
                </a:rPr>
                <a:t>3) classifier</a:t>
              </a:r>
            </a:p>
          </p:txBody>
        </p:sp>
        <p:graphicFrame>
          <p:nvGraphicFramePr>
            <p:cNvPr id="48" name="Object 47">
              <a:extLst>
                <a:ext uri="{FF2B5EF4-FFF2-40B4-BE49-F238E27FC236}">
                  <a16:creationId xmlns:a16="http://schemas.microsoft.com/office/drawing/2014/main" id="{EB2D1DA5-73B0-4404-9A21-46D0CF57F690}"/>
                </a:ext>
              </a:extLst>
            </p:cNvPr>
            <p:cNvGraphicFramePr>
              <a:graphicFrameLocks noChangeAspect="1"/>
            </p:cNvGraphicFramePr>
            <p:nvPr>
              <p:extLst>
                <p:ext uri="{D42A27DB-BD31-4B8C-83A1-F6EECF244321}">
                  <p14:modId xmlns:p14="http://schemas.microsoft.com/office/powerpoint/2010/main" val="3297604510"/>
                </p:ext>
              </p:extLst>
            </p:nvPr>
          </p:nvGraphicFramePr>
          <p:xfrm>
            <a:off x="3396678" y="2325333"/>
            <a:ext cx="1968500" cy="520700"/>
          </p:xfrm>
          <a:graphic>
            <a:graphicData uri="http://schemas.openxmlformats.org/presentationml/2006/ole">
              <mc:AlternateContent xmlns:mc="http://schemas.openxmlformats.org/markup-compatibility/2006">
                <mc:Choice xmlns:v="urn:schemas-microsoft-com:vml" Requires="v">
                  <p:oleObj name="Equation" r:id="rId2" imgW="1968480" imgH="520560" progId="Equation.DSMT4">
                    <p:embed/>
                  </p:oleObj>
                </mc:Choice>
                <mc:Fallback>
                  <p:oleObj name="Equation" r:id="rId2" imgW="1968480" imgH="520560" progId="Equation.DSMT4">
                    <p:embed/>
                    <p:pic>
                      <p:nvPicPr>
                        <p:cNvPr id="7" name="Object 6">
                          <a:extLst>
                            <a:ext uri="{FF2B5EF4-FFF2-40B4-BE49-F238E27FC236}">
                              <a16:creationId xmlns:a16="http://schemas.microsoft.com/office/drawing/2014/main" id="{A762D7D9-1100-4053-B50E-97E130412876}"/>
                            </a:ext>
                          </a:extLst>
                        </p:cNvPr>
                        <p:cNvPicPr/>
                        <p:nvPr/>
                      </p:nvPicPr>
                      <p:blipFill>
                        <a:blip r:embed="rId3"/>
                        <a:stretch>
                          <a:fillRect/>
                        </a:stretch>
                      </p:blipFill>
                      <p:spPr>
                        <a:xfrm>
                          <a:off x="3396678" y="2325333"/>
                          <a:ext cx="1968500" cy="520700"/>
                        </a:xfrm>
                        <a:prstGeom prst="rect">
                          <a:avLst/>
                        </a:prstGeom>
                      </p:spPr>
                    </p:pic>
                  </p:oleObj>
                </mc:Fallback>
              </mc:AlternateContent>
            </a:graphicData>
          </a:graphic>
        </p:graphicFrame>
        <p:sp>
          <p:nvSpPr>
            <p:cNvPr id="51" name="TextBox 50">
              <a:extLst>
                <a:ext uri="{FF2B5EF4-FFF2-40B4-BE49-F238E27FC236}">
                  <a16:creationId xmlns:a16="http://schemas.microsoft.com/office/drawing/2014/main" id="{E10DFEC5-B953-4F71-B9D1-BE18E8BA0A19}"/>
                </a:ext>
              </a:extLst>
            </p:cNvPr>
            <p:cNvSpPr txBox="1"/>
            <p:nvPr/>
          </p:nvSpPr>
          <p:spPr>
            <a:xfrm>
              <a:off x="615378" y="2528683"/>
              <a:ext cx="2781300" cy="276999"/>
            </a:xfrm>
            <a:prstGeom prst="rect">
              <a:avLst/>
            </a:prstGeom>
            <a:noFill/>
          </p:spPr>
          <p:txBody>
            <a:bodyPr wrap="square" rtlCol="0">
              <a:spAutoFit/>
            </a:bodyPr>
            <a:lstStyle/>
            <a:p>
              <a:r>
                <a:rPr lang="en-US" sz="1200" b="1" i="1" dirty="0">
                  <a:latin typeface="Bradley Hand ITC" panose="03070402050302030203" pitchFamily="66" charset="0"/>
                </a:rPr>
                <a:t>Hidden layer activation function &gt;&gt;&gt;</a:t>
              </a:r>
            </a:p>
          </p:txBody>
        </p:sp>
        <p:sp>
          <p:nvSpPr>
            <p:cNvPr id="52" name="TextBox 51">
              <a:extLst>
                <a:ext uri="{FF2B5EF4-FFF2-40B4-BE49-F238E27FC236}">
                  <a16:creationId xmlns:a16="http://schemas.microsoft.com/office/drawing/2014/main" id="{C80A6D1B-0FCD-4149-90A0-EA997BE5E18B}"/>
                </a:ext>
              </a:extLst>
            </p:cNvPr>
            <p:cNvSpPr txBox="1"/>
            <p:nvPr/>
          </p:nvSpPr>
          <p:spPr>
            <a:xfrm>
              <a:off x="1532218" y="994699"/>
              <a:ext cx="1419527" cy="276999"/>
            </a:xfrm>
            <a:prstGeom prst="rect">
              <a:avLst/>
            </a:prstGeom>
            <a:noFill/>
          </p:spPr>
          <p:txBody>
            <a:bodyPr wrap="square" rtlCol="0">
              <a:spAutoFit/>
            </a:bodyPr>
            <a:lstStyle/>
            <a:p>
              <a:r>
                <a:rPr lang="en-US" sz="1200" b="1" i="1" dirty="0">
                  <a:latin typeface="Bradley Hand ITC" panose="03070402050302030203" pitchFamily="66" charset="0"/>
                </a:rPr>
                <a:t>Input Layer &gt;&gt;&gt;</a:t>
              </a:r>
            </a:p>
          </p:txBody>
        </p:sp>
        <p:sp>
          <p:nvSpPr>
            <p:cNvPr id="53" name="TextBox 52">
              <a:extLst>
                <a:ext uri="{FF2B5EF4-FFF2-40B4-BE49-F238E27FC236}">
                  <a16:creationId xmlns:a16="http://schemas.microsoft.com/office/drawing/2014/main" id="{0D14568F-E86C-48F0-A86A-0EDF4E14D794}"/>
                </a:ext>
              </a:extLst>
            </p:cNvPr>
            <p:cNvSpPr txBox="1"/>
            <p:nvPr/>
          </p:nvSpPr>
          <p:spPr>
            <a:xfrm>
              <a:off x="5666140" y="1801665"/>
              <a:ext cx="1870180" cy="276999"/>
            </a:xfrm>
            <a:prstGeom prst="rect">
              <a:avLst/>
            </a:prstGeom>
            <a:noFill/>
          </p:spPr>
          <p:txBody>
            <a:bodyPr wrap="square" rtlCol="0">
              <a:spAutoFit/>
            </a:bodyPr>
            <a:lstStyle/>
            <a:p>
              <a:r>
                <a:rPr lang="en-US" sz="1200" b="1" i="1" dirty="0">
                  <a:latin typeface="Bradley Hand ITC" panose="03070402050302030203" pitchFamily="66" charset="0"/>
                </a:rPr>
                <a:t>&lt;&lt;&lt; Class label outputs</a:t>
              </a:r>
            </a:p>
          </p:txBody>
        </p:sp>
      </p:grpSp>
    </p:spTree>
    <p:extLst>
      <p:ext uri="{BB962C8B-B14F-4D97-AF65-F5344CB8AC3E}">
        <p14:creationId xmlns:p14="http://schemas.microsoft.com/office/powerpoint/2010/main" val="3848872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Results</a:t>
            </a:r>
            <a:br>
              <a:rPr lang="en-US" dirty="0"/>
            </a:br>
            <a:r>
              <a:rPr lang="en-US" sz="1400" dirty="0">
                <a:solidFill>
                  <a:schemeClr val="accent1"/>
                </a:solidFill>
              </a:rPr>
              <a:t>Accuracy Summary </a:t>
            </a: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a:xfrm>
            <a:off x="207328" y="985315"/>
            <a:ext cx="4940625" cy="3530844"/>
          </a:xfrm>
        </p:spPr>
        <p:txBody>
          <a:bodyPr/>
          <a:lstStyle/>
          <a:p>
            <a:r>
              <a:rPr lang="en-US" dirty="0"/>
              <a:t>After training our models and using them to predict the labels on the Private Test set, we observed that the CVAE and CNN out performed all other models.  </a:t>
            </a:r>
          </a:p>
          <a:p>
            <a:pPr lvl="1"/>
            <a:r>
              <a:rPr lang="en-US" dirty="0"/>
              <a:t>We evaluated our models by looking at the confusion matrix for each as well as the classification report and overall accuracies.</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18</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7623E80-0C14-C041-996A-F8EF35813366}"/>
              </a:ext>
            </a:extLst>
          </p:cNvPr>
          <p:cNvPicPr>
            <a:picLocks noChangeAspect="1"/>
          </p:cNvPicPr>
          <p:nvPr/>
        </p:nvPicPr>
        <p:blipFill>
          <a:blip r:embed="rId2"/>
          <a:stretch>
            <a:fillRect/>
          </a:stretch>
        </p:blipFill>
        <p:spPr>
          <a:xfrm>
            <a:off x="5418660" y="1664170"/>
            <a:ext cx="3253294" cy="2412175"/>
          </a:xfrm>
          <a:prstGeom prst="rect">
            <a:avLst/>
          </a:prstGeom>
        </p:spPr>
      </p:pic>
      <p:sp>
        <p:nvSpPr>
          <p:cNvPr id="10" name="Rectangle 9">
            <a:extLst>
              <a:ext uri="{FF2B5EF4-FFF2-40B4-BE49-F238E27FC236}">
                <a16:creationId xmlns:a16="http://schemas.microsoft.com/office/drawing/2014/main" id="{C4111FEB-A9AE-8248-8A91-19B920C356A1}"/>
              </a:ext>
            </a:extLst>
          </p:cNvPr>
          <p:cNvSpPr/>
          <p:nvPr/>
        </p:nvSpPr>
        <p:spPr>
          <a:xfrm>
            <a:off x="5865321" y="1327184"/>
            <a:ext cx="2359971" cy="297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Bradley Hand ITC" panose="03070402050302030203" pitchFamily="66" charset="0"/>
              </a:rPr>
              <a:t>&gt;&gt;&gt; Sample Predictions &lt;&lt;&lt;</a:t>
            </a:r>
          </a:p>
        </p:txBody>
      </p:sp>
      <p:graphicFrame>
        <p:nvGraphicFramePr>
          <p:cNvPr id="11" name="Table 10">
            <a:extLst>
              <a:ext uri="{FF2B5EF4-FFF2-40B4-BE49-F238E27FC236}">
                <a16:creationId xmlns:a16="http://schemas.microsoft.com/office/drawing/2014/main" id="{3B223DED-DA12-C345-8B3F-4D789286FFF4}"/>
              </a:ext>
            </a:extLst>
          </p:cNvPr>
          <p:cNvGraphicFramePr>
            <a:graphicFrameLocks noGrp="1"/>
          </p:cNvGraphicFramePr>
          <p:nvPr>
            <p:extLst>
              <p:ext uri="{D42A27DB-BD31-4B8C-83A1-F6EECF244321}">
                <p14:modId xmlns:p14="http://schemas.microsoft.com/office/powerpoint/2010/main" val="2504168098"/>
              </p:ext>
            </p:extLst>
          </p:nvPr>
        </p:nvGraphicFramePr>
        <p:xfrm>
          <a:off x="1108490" y="2655462"/>
          <a:ext cx="3138300" cy="1143000"/>
        </p:xfrm>
        <a:graphic>
          <a:graphicData uri="http://schemas.openxmlformats.org/drawingml/2006/table">
            <a:tbl>
              <a:tblPr firstRow="1" firstCol="1" bandRow="1">
                <a:tableStyleId>{5C22544A-7EE6-4342-B048-85BDC9FD1C3A}</a:tableStyleId>
              </a:tblPr>
              <a:tblGrid>
                <a:gridCol w="2093271">
                  <a:extLst>
                    <a:ext uri="{9D8B030D-6E8A-4147-A177-3AD203B41FA5}">
                      <a16:colId xmlns:a16="http://schemas.microsoft.com/office/drawing/2014/main" val="2709322785"/>
                    </a:ext>
                  </a:extLst>
                </a:gridCol>
                <a:gridCol w="1045029">
                  <a:extLst>
                    <a:ext uri="{9D8B030D-6E8A-4147-A177-3AD203B41FA5}">
                      <a16:colId xmlns:a16="http://schemas.microsoft.com/office/drawing/2014/main" val="2415843904"/>
                    </a:ext>
                  </a:extLst>
                </a:gridCol>
              </a:tblGrid>
              <a:tr h="0">
                <a:tc>
                  <a:txBody>
                    <a:bodyPr/>
                    <a:lstStyle/>
                    <a:p>
                      <a:pPr marL="0" marR="0" algn="l">
                        <a:spcBef>
                          <a:spcPts val="0"/>
                        </a:spcBef>
                        <a:spcAft>
                          <a:spcPts val="0"/>
                        </a:spcAft>
                      </a:pPr>
                      <a:r>
                        <a:rPr lang="en-US" sz="1200" i="1" dirty="0">
                          <a:solidFill>
                            <a:schemeClr val="tx1"/>
                          </a:solidFill>
                          <a:effectLst/>
                        </a:rPr>
                        <a:t>Model</a:t>
                      </a:r>
                      <a:endParaRPr lang="en-US" sz="12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0000"/>
                        <a:lumOff val="80000"/>
                      </a:schemeClr>
                    </a:solidFill>
                  </a:tcPr>
                </a:tc>
                <a:tc>
                  <a:txBody>
                    <a:bodyPr/>
                    <a:lstStyle/>
                    <a:p>
                      <a:pPr marL="0" marR="0" algn="l">
                        <a:spcBef>
                          <a:spcPts val="0"/>
                        </a:spcBef>
                        <a:spcAft>
                          <a:spcPts val="0"/>
                        </a:spcAft>
                      </a:pPr>
                      <a:r>
                        <a:rPr lang="en-US" sz="1200" i="1" dirty="0">
                          <a:solidFill>
                            <a:schemeClr val="tx1"/>
                          </a:solidFill>
                          <a:effectLst/>
                        </a:rPr>
                        <a:t>Accuracy</a:t>
                      </a:r>
                      <a:endParaRPr lang="en-US" sz="12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1015051458"/>
                  </a:ext>
                </a:extLst>
              </a:tr>
              <a:tr h="0">
                <a:tc>
                  <a:txBody>
                    <a:bodyPr/>
                    <a:lstStyle/>
                    <a:p>
                      <a:pPr marL="0" marR="0" algn="l">
                        <a:spcBef>
                          <a:spcPts val="0"/>
                        </a:spcBef>
                        <a:spcAft>
                          <a:spcPts val="0"/>
                        </a:spcAft>
                      </a:pPr>
                      <a:r>
                        <a:rPr lang="en-US" sz="1050" b="0" dirty="0">
                          <a:solidFill>
                            <a:schemeClr val="tx1"/>
                          </a:solidFill>
                          <a:effectLst/>
                        </a:rPr>
                        <a:t>SVM with Pixels</a:t>
                      </a:r>
                      <a:endParaRPr lang="en-US" sz="105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spcBef>
                          <a:spcPts val="0"/>
                        </a:spcBef>
                        <a:spcAft>
                          <a:spcPts val="0"/>
                        </a:spcAft>
                      </a:pPr>
                      <a:r>
                        <a:rPr lang="en-US" sz="1050">
                          <a:solidFill>
                            <a:schemeClr val="tx1"/>
                          </a:solidFill>
                          <a:effectLst/>
                        </a:rPr>
                        <a:t>55.6%</a:t>
                      </a:r>
                      <a:endParaRPr lang="en-US" sz="10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787617725"/>
                  </a:ext>
                </a:extLst>
              </a:tr>
              <a:tr h="0">
                <a:tc>
                  <a:txBody>
                    <a:bodyPr/>
                    <a:lstStyle/>
                    <a:p>
                      <a:pPr marL="0" marR="0" algn="l">
                        <a:spcBef>
                          <a:spcPts val="0"/>
                        </a:spcBef>
                        <a:spcAft>
                          <a:spcPts val="0"/>
                        </a:spcAft>
                      </a:pPr>
                      <a:r>
                        <a:rPr lang="en-US" sz="1050" b="0" dirty="0">
                          <a:solidFill>
                            <a:schemeClr val="tx1"/>
                          </a:solidFill>
                          <a:effectLst/>
                        </a:rPr>
                        <a:t>SVM with Landmarks</a:t>
                      </a:r>
                      <a:endParaRPr lang="en-US" sz="105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spcBef>
                          <a:spcPts val="0"/>
                        </a:spcBef>
                        <a:spcAft>
                          <a:spcPts val="0"/>
                        </a:spcAft>
                      </a:pPr>
                      <a:r>
                        <a:rPr lang="en-US" sz="1050" dirty="0">
                          <a:solidFill>
                            <a:schemeClr val="tx1"/>
                          </a:solidFill>
                          <a:effectLst/>
                        </a:rPr>
                        <a:t>56.3%</a:t>
                      </a:r>
                      <a:endParaRPr lang="en-US"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767385118"/>
                  </a:ext>
                </a:extLst>
              </a:tr>
              <a:tr h="0">
                <a:tc>
                  <a:txBody>
                    <a:bodyPr/>
                    <a:lstStyle/>
                    <a:p>
                      <a:pPr marL="0" marR="0" algn="l">
                        <a:spcBef>
                          <a:spcPts val="0"/>
                        </a:spcBef>
                        <a:spcAft>
                          <a:spcPts val="0"/>
                        </a:spcAft>
                      </a:pPr>
                      <a:r>
                        <a:rPr lang="en-US" sz="1050" b="0" dirty="0" err="1">
                          <a:solidFill>
                            <a:schemeClr val="tx1"/>
                          </a:solidFill>
                          <a:effectLst/>
                        </a:rPr>
                        <a:t>XGBoost</a:t>
                      </a:r>
                      <a:r>
                        <a:rPr lang="en-US" sz="1050" b="0" dirty="0">
                          <a:solidFill>
                            <a:schemeClr val="tx1"/>
                          </a:solidFill>
                          <a:effectLst/>
                        </a:rPr>
                        <a:t> with Pixels</a:t>
                      </a:r>
                      <a:endParaRPr lang="en-US" sz="105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spcBef>
                          <a:spcPts val="0"/>
                        </a:spcBef>
                        <a:spcAft>
                          <a:spcPts val="0"/>
                        </a:spcAft>
                      </a:pPr>
                      <a:r>
                        <a:rPr lang="en-US" sz="1050" dirty="0">
                          <a:solidFill>
                            <a:schemeClr val="tx1"/>
                          </a:solidFill>
                          <a:effectLst/>
                        </a:rPr>
                        <a:t>59.4%</a:t>
                      </a:r>
                      <a:endParaRPr lang="en-US"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296142427"/>
                  </a:ext>
                </a:extLst>
              </a:tr>
              <a:tr h="0">
                <a:tc>
                  <a:txBody>
                    <a:bodyPr/>
                    <a:lstStyle/>
                    <a:p>
                      <a:pPr marL="0" marR="0" algn="l">
                        <a:spcBef>
                          <a:spcPts val="0"/>
                        </a:spcBef>
                        <a:spcAft>
                          <a:spcPts val="0"/>
                        </a:spcAft>
                      </a:pPr>
                      <a:r>
                        <a:rPr lang="en-US" sz="1050" b="0">
                          <a:solidFill>
                            <a:schemeClr val="tx1"/>
                          </a:solidFill>
                          <a:effectLst/>
                        </a:rPr>
                        <a:t>XGBoost with Landmarks</a:t>
                      </a:r>
                      <a:endParaRPr lang="en-US" sz="105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spcBef>
                          <a:spcPts val="0"/>
                        </a:spcBef>
                        <a:spcAft>
                          <a:spcPts val="0"/>
                        </a:spcAft>
                      </a:pPr>
                      <a:r>
                        <a:rPr lang="en-US" sz="1050" dirty="0">
                          <a:solidFill>
                            <a:schemeClr val="tx1"/>
                          </a:solidFill>
                          <a:effectLst/>
                        </a:rPr>
                        <a:t>57.4%</a:t>
                      </a:r>
                      <a:endParaRPr lang="en-US"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893805378"/>
                  </a:ext>
                </a:extLst>
              </a:tr>
              <a:tr h="0">
                <a:tc>
                  <a:txBody>
                    <a:bodyPr/>
                    <a:lstStyle/>
                    <a:p>
                      <a:pPr marL="0" marR="0" algn="l">
                        <a:spcBef>
                          <a:spcPts val="0"/>
                        </a:spcBef>
                        <a:spcAft>
                          <a:spcPts val="0"/>
                        </a:spcAft>
                      </a:pPr>
                      <a:r>
                        <a:rPr lang="en-US" sz="1050" b="0" dirty="0">
                          <a:solidFill>
                            <a:schemeClr val="tx1"/>
                          </a:solidFill>
                          <a:effectLst/>
                        </a:rPr>
                        <a:t>CNN with Images</a:t>
                      </a:r>
                      <a:endParaRPr lang="en-US" sz="105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spcBef>
                          <a:spcPts val="0"/>
                        </a:spcBef>
                        <a:spcAft>
                          <a:spcPts val="0"/>
                        </a:spcAft>
                      </a:pPr>
                      <a:r>
                        <a:rPr lang="en-US" sz="1050" b="1" dirty="0">
                          <a:solidFill>
                            <a:schemeClr val="tx1"/>
                          </a:solidFill>
                          <a:effectLst/>
                        </a:rPr>
                        <a:t>78.9%</a:t>
                      </a:r>
                      <a:endParaRPr lang="en-US" sz="105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803752777"/>
                  </a:ext>
                </a:extLst>
              </a:tr>
              <a:tr h="0">
                <a:tc>
                  <a:txBody>
                    <a:bodyPr/>
                    <a:lstStyle/>
                    <a:p>
                      <a:pPr marL="0" marR="0" algn="l">
                        <a:spcBef>
                          <a:spcPts val="0"/>
                        </a:spcBef>
                        <a:spcAft>
                          <a:spcPts val="0"/>
                        </a:spcAft>
                      </a:pPr>
                      <a:r>
                        <a:rPr lang="en-US" sz="1050" b="0" dirty="0">
                          <a:solidFill>
                            <a:schemeClr val="tx1"/>
                          </a:solidFill>
                          <a:effectLst/>
                        </a:rPr>
                        <a:t>CC-VAE with Images</a:t>
                      </a:r>
                      <a:endParaRPr lang="en-US" sz="105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spcBef>
                          <a:spcPts val="0"/>
                        </a:spcBef>
                        <a:spcAft>
                          <a:spcPts val="0"/>
                        </a:spcAft>
                      </a:pPr>
                      <a:r>
                        <a:rPr lang="en-US" sz="1050" b="1" dirty="0">
                          <a:solidFill>
                            <a:schemeClr val="tx1"/>
                          </a:solidFill>
                          <a:effectLst/>
                        </a:rPr>
                        <a:t> </a:t>
                      </a:r>
                      <a:r>
                        <a:rPr lang="en-US" sz="1050" b="1" dirty="0" err="1">
                          <a:solidFill>
                            <a:schemeClr val="tx1"/>
                          </a:solidFill>
                          <a:effectLst/>
                        </a:rPr>
                        <a:t>xx.x</a:t>
                      </a:r>
                      <a:r>
                        <a:rPr lang="en-US" sz="1050" b="1" dirty="0">
                          <a:solidFill>
                            <a:schemeClr val="tx1"/>
                          </a:solidFill>
                          <a:effectLst/>
                        </a:rPr>
                        <a:t>%</a:t>
                      </a:r>
                      <a:endParaRPr lang="en-US" sz="105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929845586"/>
                  </a:ext>
                </a:extLst>
              </a:tr>
            </a:tbl>
          </a:graphicData>
        </a:graphic>
      </p:graphicFrame>
    </p:spTree>
    <p:extLst>
      <p:ext uri="{BB962C8B-B14F-4D97-AF65-F5344CB8AC3E}">
        <p14:creationId xmlns:p14="http://schemas.microsoft.com/office/powerpoint/2010/main" val="3908138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Results</a:t>
            </a:r>
            <a:br>
              <a:rPr lang="en-US" dirty="0"/>
            </a:br>
            <a:r>
              <a:rPr lang="en-US" sz="1400" dirty="0">
                <a:solidFill>
                  <a:schemeClr val="accent1"/>
                </a:solidFill>
              </a:rPr>
              <a:t>The Winners</a:t>
            </a: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a:xfrm>
            <a:off x="207328" y="985315"/>
            <a:ext cx="8324926" cy="3530844"/>
          </a:xfrm>
        </p:spPr>
        <p:txBody>
          <a:bodyPr/>
          <a:lstStyle/>
          <a:p>
            <a:r>
              <a:rPr lang="en-US" sz="1400" dirty="0"/>
              <a:t>Not surprising, the CNN outperformed many of the models.  </a:t>
            </a:r>
          </a:p>
          <a:p>
            <a:pPr lvl="1"/>
            <a:r>
              <a:rPr lang="en-US" sz="1200" dirty="0"/>
              <a:t>The power of convolutional layers to pic up the underlying feature information in image classification problems in unquestionable.</a:t>
            </a:r>
          </a:p>
          <a:p>
            <a:pPr lvl="1"/>
            <a:endParaRPr lang="en-US" dirty="0"/>
          </a:p>
          <a:p>
            <a:pPr lvl="1"/>
            <a:endParaRPr lang="en-US" dirty="0"/>
          </a:p>
          <a:p>
            <a:pPr lvl="1"/>
            <a:endParaRPr lang="en-US" dirty="0"/>
          </a:p>
          <a:p>
            <a:pPr lvl="1"/>
            <a:endParaRPr lang="en-US" dirty="0"/>
          </a:p>
          <a:p>
            <a:pPr marL="0" indent="0">
              <a:buNone/>
            </a:pPr>
            <a:endParaRPr lang="en-US" dirty="0"/>
          </a:p>
          <a:p>
            <a:r>
              <a:rPr lang="en-US" sz="1400" dirty="0"/>
              <a:t>The CVAE also did a fantastic job of clustering our observations in the latent space allowing us to classify with almost the same precision as the CNN.</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19</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205A74A-920E-4D25-8944-287A297A7D56}"/>
              </a:ext>
            </a:extLst>
          </p:cNvPr>
          <p:cNvGrpSpPr/>
          <p:nvPr/>
        </p:nvGrpSpPr>
        <p:grpSpPr>
          <a:xfrm>
            <a:off x="1573217" y="1700772"/>
            <a:ext cx="6021412" cy="1085017"/>
            <a:chOff x="1573217" y="1765162"/>
            <a:chExt cx="6021412" cy="1085017"/>
          </a:xfrm>
        </p:grpSpPr>
        <p:grpSp>
          <p:nvGrpSpPr>
            <p:cNvPr id="5" name="Group 4">
              <a:extLst>
                <a:ext uri="{FF2B5EF4-FFF2-40B4-BE49-F238E27FC236}">
                  <a16:creationId xmlns:a16="http://schemas.microsoft.com/office/drawing/2014/main" id="{1211FDE3-6177-4F9A-A93F-93F72DE6C14A}"/>
                </a:ext>
              </a:extLst>
            </p:cNvPr>
            <p:cNvGrpSpPr/>
            <p:nvPr/>
          </p:nvGrpSpPr>
          <p:grpSpPr>
            <a:xfrm>
              <a:off x="1573217" y="1765162"/>
              <a:ext cx="5997566" cy="786199"/>
              <a:chOff x="773432" y="1765162"/>
              <a:chExt cx="5997566" cy="786199"/>
            </a:xfrm>
          </p:grpSpPr>
          <p:pic>
            <p:nvPicPr>
              <p:cNvPr id="9" name="Picture 8">
                <a:extLst>
                  <a:ext uri="{FF2B5EF4-FFF2-40B4-BE49-F238E27FC236}">
                    <a16:creationId xmlns:a16="http://schemas.microsoft.com/office/drawing/2014/main" id="{28BB7D8B-A8B9-4D1A-80C6-D658D7C1B3A4}"/>
                  </a:ext>
                </a:extLst>
              </p:cNvPr>
              <p:cNvPicPr>
                <a:picLocks noChangeAspect="1"/>
              </p:cNvPicPr>
              <p:nvPr/>
            </p:nvPicPr>
            <p:blipFill>
              <a:blip r:embed="rId2"/>
              <a:stretch>
                <a:fillRect/>
              </a:stretch>
            </p:blipFill>
            <p:spPr>
              <a:xfrm>
                <a:off x="773432" y="1774121"/>
                <a:ext cx="788187" cy="777240"/>
              </a:xfrm>
              <a:prstGeom prst="rect">
                <a:avLst/>
              </a:prstGeom>
            </p:spPr>
          </p:pic>
          <p:pic>
            <p:nvPicPr>
              <p:cNvPr id="10" name="Picture 9">
                <a:extLst>
                  <a:ext uri="{FF2B5EF4-FFF2-40B4-BE49-F238E27FC236}">
                    <a16:creationId xmlns:a16="http://schemas.microsoft.com/office/drawing/2014/main" id="{F310E17D-E26B-4E37-84F2-AE9990AC9DC3}"/>
                  </a:ext>
                </a:extLst>
              </p:cNvPr>
              <p:cNvPicPr>
                <a:picLocks noChangeAspect="1"/>
              </p:cNvPicPr>
              <p:nvPr/>
            </p:nvPicPr>
            <p:blipFill>
              <a:blip r:embed="rId3"/>
              <a:stretch>
                <a:fillRect/>
              </a:stretch>
            </p:blipFill>
            <p:spPr>
              <a:xfrm>
                <a:off x="1641067" y="1774121"/>
                <a:ext cx="782649" cy="777240"/>
              </a:xfrm>
              <a:prstGeom prst="rect">
                <a:avLst/>
              </a:prstGeom>
            </p:spPr>
          </p:pic>
          <p:pic>
            <p:nvPicPr>
              <p:cNvPr id="11" name="Picture 10">
                <a:extLst>
                  <a:ext uri="{FF2B5EF4-FFF2-40B4-BE49-F238E27FC236}">
                    <a16:creationId xmlns:a16="http://schemas.microsoft.com/office/drawing/2014/main" id="{B2C4CF90-49A9-452F-8676-95442229F021}"/>
                  </a:ext>
                </a:extLst>
              </p:cNvPr>
              <p:cNvPicPr>
                <a:picLocks noChangeAspect="1"/>
              </p:cNvPicPr>
              <p:nvPr/>
            </p:nvPicPr>
            <p:blipFill>
              <a:blip r:embed="rId4"/>
              <a:stretch>
                <a:fillRect/>
              </a:stretch>
            </p:blipFill>
            <p:spPr>
              <a:xfrm>
                <a:off x="2503164" y="1774121"/>
                <a:ext cx="790132" cy="777240"/>
              </a:xfrm>
              <a:prstGeom prst="rect">
                <a:avLst/>
              </a:prstGeom>
            </p:spPr>
          </p:pic>
          <p:pic>
            <p:nvPicPr>
              <p:cNvPr id="12" name="Picture 11">
                <a:extLst>
                  <a:ext uri="{FF2B5EF4-FFF2-40B4-BE49-F238E27FC236}">
                    <a16:creationId xmlns:a16="http://schemas.microsoft.com/office/drawing/2014/main" id="{4D24B215-FFC0-47A8-A701-6440D307A1AD}"/>
                  </a:ext>
                </a:extLst>
              </p:cNvPr>
              <p:cNvPicPr>
                <a:picLocks noChangeAspect="1"/>
              </p:cNvPicPr>
              <p:nvPr/>
            </p:nvPicPr>
            <p:blipFill>
              <a:blip r:embed="rId5"/>
              <a:stretch>
                <a:fillRect/>
              </a:stretch>
            </p:blipFill>
            <p:spPr>
              <a:xfrm>
                <a:off x="3372744" y="1766501"/>
                <a:ext cx="788370" cy="777240"/>
              </a:xfrm>
              <a:prstGeom prst="rect">
                <a:avLst/>
              </a:prstGeom>
            </p:spPr>
          </p:pic>
          <p:pic>
            <p:nvPicPr>
              <p:cNvPr id="13" name="Picture 12">
                <a:extLst>
                  <a:ext uri="{FF2B5EF4-FFF2-40B4-BE49-F238E27FC236}">
                    <a16:creationId xmlns:a16="http://schemas.microsoft.com/office/drawing/2014/main" id="{31C30D86-B951-4657-AF8F-4CEB58A3E354}"/>
                  </a:ext>
                </a:extLst>
              </p:cNvPr>
              <p:cNvPicPr>
                <a:picLocks noChangeAspect="1"/>
              </p:cNvPicPr>
              <p:nvPr/>
            </p:nvPicPr>
            <p:blipFill>
              <a:blip r:embed="rId6"/>
              <a:stretch>
                <a:fillRect/>
              </a:stretch>
            </p:blipFill>
            <p:spPr>
              <a:xfrm>
                <a:off x="4245563" y="1765162"/>
                <a:ext cx="779051" cy="777240"/>
              </a:xfrm>
              <a:prstGeom prst="rect">
                <a:avLst/>
              </a:prstGeom>
            </p:spPr>
          </p:pic>
          <p:pic>
            <p:nvPicPr>
              <p:cNvPr id="14" name="Picture 13">
                <a:extLst>
                  <a:ext uri="{FF2B5EF4-FFF2-40B4-BE49-F238E27FC236}">
                    <a16:creationId xmlns:a16="http://schemas.microsoft.com/office/drawing/2014/main" id="{96C8318D-6C1A-46D3-9DBB-94C444DAD017}"/>
                  </a:ext>
                </a:extLst>
              </p:cNvPr>
              <p:cNvPicPr>
                <a:picLocks noChangeAspect="1"/>
              </p:cNvPicPr>
              <p:nvPr/>
            </p:nvPicPr>
            <p:blipFill>
              <a:blip r:embed="rId7"/>
              <a:stretch>
                <a:fillRect/>
              </a:stretch>
            </p:blipFill>
            <p:spPr>
              <a:xfrm>
                <a:off x="5104421" y="1765162"/>
                <a:ext cx="786449" cy="777240"/>
              </a:xfrm>
              <a:prstGeom prst="rect">
                <a:avLst/>
              </a:prstGeom>
            </p:spPr>
          </p:pic>
          <p:pic>
            <p:nvPicPr>
              <p:cNvPr id="15" name="Picture 14">
                <a:extLst>
                  <a:ext uri="{FF2B5EF4-FFF2-40B4-BE49-F238E27FC236}">
                    <a16:creationId xmlns:a16="http://schemas.microsoft.com/office/drawing/2014/main" id="{483AE462-F777-4E4D-94E5-329203E320D6}"/>
                  </a:ext>
                </a:extLst>
              </p:cNvPr>
              <p:cNvPicPr>
                <a:picLocks noChangeAspect="1"/>
              </p:cNvPicPr>
              <p:nvPr/>
            </p:nvPicPr>
            <p:blipFill>
              <a:blip r:embed="rId8"/>
              <a:stretch>
                <a:fillRect/>
              </a:stretch>
            </p:blipFill>
            <p:spPr>
              <a:xfrm>
                <a:off x="5969983" y="1765162"/>
                <a:ext cx="801015" cy="777240"/>
              </a:xfrm>
              <a:prstGeom prst="rect">
                <a:avLst/>
              </a:prstGeom>
            </p:spPr>
          </p:pic>
        </p:grpSp>
        <p:sp>
          <p:nvSpPr>
            <p:cNvPr id="16" name="TextBox 15">
              <a:extLst>
                <a:ext uri="{FF2B5EF4-FFF2-40B4-BE49-F238E27FC236}">
                  <a16:creationId xmlns:a16="http://schemas.microsoft.com/office/drawing/2014/main" id="{58EC8DF1-7A06-4E27-BA8E-169511025981}"/>
                </a:ext>
              </a:extLst>
            </p:cNvPr>
            <p:cNvSpPr txBox="1"/>
            <p:nvPr/>
          </p:nvSpPr>
          <p:spPr>
            <a:xfrm>
              <a:off x="1611901" y="2542402"/>
              <a:ext cx="5982728" cy="307777"/>
            </a:xfrm>
            <a:prstGeom prst="rect">
              <a:avLst/>
            </a:prstGeom>
            <a:noFill/>
          </p:spPr>
          <p:txBody>
            <a:bodyPr wrap="none" rtlCol="0">
              <a:spAutoFit/>
            </a:bodyPr>
            <a:lstStyle/>
            <a:p>
              <a:r>
                <a:rPr lang="en-US" sz="1400" b="1" i="1" dirty="0">
                  <a:latin typeface="Bradley Hand ITC" panose="03070402050302030203" pitchFamily="66" charset="0"/>
                </a:rPr>
                <a:t>Angry       Disgust         Fear          Happy         Sad         Surprise      Neutral</a:t>
              </a:r>
            </a:p>
          </p:txBody>
        </p:sp>
      </p:grpSp>
      <p:grpSp>
        <p:nvGrpSpPr>
          <p:cNvPr id="19" name="Group 18">
            <a:extLst>
              <a:ext uri="{FF2B5EF4-FFF2-40B4-BE49-F238E27FC236}">
                <a16:creationId xmlns:a16="http://schemas.microsoft.com/office/drawing/2014/main" id="{946B082A-2EF3-43FE-818B-B5C7C40F9649}"/>
              </a:ext>
            </a:extLst>
          </p:cNvPr>
          <p:cNvGrpSpPr/>
          <p:nvPr/>
        </p:nvGrpSpPr>
        <p:grpSpPr>
          <a:xfrm>
            <a:off x="764226" y="3290024"/>
            <a:ext cx="7604975" cy="1587944"/>
            <a:chOff x="384285" y="859598"/>
            <a:chExt cx="8375430" cy="2101050"/>
          </a:xfrm>
        </p:grpSpPr>
        <p:pic>
          <p:nvPicPr>
            <p:cNvPr id="20" name="Picture 19">
              <a:extLst>
                <a:ext uri="{FF2B5EF4-FFF2-40B4-BE49-F238E27FC236}">
                  <a16:creationId xmlns:a16="http://schemas.microsoft.com/office/drawing/2014/main" id="{9B4E596D-A400-4032-9307-396923A569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4285" y="859598"/>
              <a:ext cx="2521259" cy="2101050"/>
            </a:xfrm>
            <a:prstGeom prst="rect">
              <a:avLst/>
            </a:prstGeom>
          </p:spPr>
        </p:pic>
        <p:pic>
          <p:nvPicPr>
            <p:cNvPr id="21" name="Picture 20">
              <a:extLst>
                <a:ext uri="{FF2B5EF4-FFF2-40B4-BE49-F238E27FC236}">
                  <a16:creationId xmlns:a16="http://schemas.microsoft.com/office/drawing/2014/main" id="{88413BC5-087A-4E54-904F-40CF6D0AD65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91368" y="870342"/>
              <a:ext cx="2495476" cy="2079563"/>
            </a:xfrm>
            <a:prstGeom prst="rect">
              <a:avLst/>
            </a:prstGeom>
          </p:spPr>
        </p:pic>
        <p:pic>
          <p:nvPicPr>
            <p:cNvPr id="22" name="Picture 21">
              <a:extLst>
                <a:ext uri="{FF2B5EF4-FFF2-40B4-BE49-F238E27FC236}">
                  <a16:creationId xmlns:a16="http://schemas.microsoft.com/office/drawing/2014/main" id="{7659107A-F075-45B0-B992-A39D0B6B8C1E}"/>
                </a:ext>
              </a:extLst>
            </p:cNvPr>
            <p:cNvPicPr>
              <a:picLocks noChangeAspect="1"/>
            </p:cNvPicPr>
            <p:nvPr/>
          </p:nvPicPr>
          <p:blipFill>
            <a:blip r:embed="rId11"/>
            <a:stretch>
              <a:fillRect/>
            </a:stretch>
          </p:blipFill>
          <p:spPr>
            <a:xfrm>
              <a:off x="4744175" y="995723"/>
              <a:ext cx="1925748" cy="1828800"/>
            </a:xfrm>
            <a:prstGeom prst="rect">
              <a:avLst/>
            </a:prstGeom>
          </p:spPr>
        </p:pic>
        <p:pic>
          <p:nvPicPr>
            <p:cNvPr id="23" name="Picture 22">
              <a:extLst>
                <a:ext uri="{FF2B5EF4-FFF2-40B4-BE49-F238E27FC236}">
                  <a16:creationId xmlns:a16="http://schemas.microsoft.com/office/drawing/2014/main" id="{0C167112-B89B-4EB4-A84E-5F17B1F89C54}"/>
                </a:ext>
              </a:extLst>
            </p:cNvPr>
            <p:cNvPicPr>
              <a:picLocks noChangeAspect="1"/>
            </p:cNvPicPr>
            <p:nvPr/>
          </p:nvPicPr>
          <p:blipFill>
            <a:blip r:embed="rId12"/>
            <a:stretch>
              <a:fillRect/>
            </a:stretch>
          </p:blipFill>
          <p:spPr>
            <a:xfrm>
              <a:off x="6807377" y="995723"/>
              <a:ext cx="1952338" cy="1828800"/>
            </a:xfrm>
            <a:prstGeom prst="rect">
              <a:avLst/>
            </a:prstGeom>
          </p:spPr>
        </p:pic>
      </p:grpSp>
      <p:grpSp>
        <p:nvGrpSpPr>
          <p:cNvPr id="26" name="Group 25">
            <a:extLst>
              <a:ext uri="{FF2B5EF4-FFF2-40B4-BE49-F238E27FC236}">
                <a16:creationId xmlns:a16="http://schemas.microsoft.com/office/drawing/2014/main" id="{02E371E7-6206-4A0E-9B60-B4154ABFFFDD}"/>
              </a:ext>
            </a:extLst>
          </p:cNvPr>
          <p:cNvGrpSpPr/>
          <p:nvPr/>
        </p:nvGrpSpPr>
        <p:grpSpPr>
          <a:xfrm>
            <a:off x="8012869" y="3276735"/>
            <a:ext cx="515173" cy="457200"/>
            <a:chOff x="7554946" y="3123631"/>
            <a:chExt cx="515173" cy="457200"/>
          </a:xfrm>
        </p:grpSpPr>
        <p:sp>
          <p:nvSpPr>
            <p:cNvPr id="27" name="Oval 26">
              <a:extLst>
                <a:ext uri="{FF2B5EF4-FFF2-40B4-BE49-F238E27FC236}">
                  <a16:creationId xmlns:a16="http://schemas.microsoft.com/office/drawing/2014/main" id="{90525A8A-85B5-4BE6-8CA8-46B6E88B7497}"/>
                </a:ext>
              </a:extLst>
            </p:cNvPr>
            <p:cNvSpPr/>
            <p:nvPr/>
          </p:nvSpPr>
          <p:spPr>
            <a:xfrm>
              <a:off x="7554946" y="3123631"/>
              <a:ext cx="457200" cy="457200"/>
            </a:xfrm>
            <a:prstGeom prst="ellipse">
              <a:avLst/>
            </a:prstGeom>
            <a:solidFill>
              <a:schemeClr val="bg1"/>
            </a:solidFill>
            <a:ln>
              <a:solidFill>
                <a:srgbClr val="FF0000"/>
              </a:solidFill>
            </a:ln>
          </p:spPr>
          <p:style>
            <a:lnRef idx="1">
              <a:schemeClr val="accent4"/>
            </a:lnRef>
            <a:fillRef idx="1002">
              <a:schemeClr val="lt2"/>
            </a:fillRef>
            <a:effectRef idx="2">
              <a:schemeClr val="accent4"/>
            </a:effectRef>
            <a:fontRef idx="minor">
              <a:schemeClr val="lt1"/>
            </a:fontRef>
          </p:style>
          <p:txBody>
            <a:bodyPr rtlCol="0" anchor="ctr"/>
            <a:lstStyle/>
            <a:p>
              <a:pPr algn="ctr"/>
              <a:endParaRPr lang="en-US" sz="800" b="1" dirty="0">
                <a:solidFill>
                  <a:schemeClr val="tx1"/>
                </a:solidFill>
              </a:endParaRPr>
            </a:p>
          </p:txBody>
        </p:sp>
        <p:sp>
          <p:nvSpPr>
            <p:cNvPr id="28" name="TextBox 27">
              <a:extLst>
                <a:ext uri="{FF2B5EF4-FFF2-40B4-BE49-F238E27FC236}">
                  <a16:creationId xmlns:a16="http://schemas.microsoft.com/office/drawing/2014/main" id="{CA29A01D-5893-435A-A65C-E4683A4B51DE}"/>
                </a:ext>
              </a:extLst>
            </p:cNvPr>
            <p:cNvSpPr txBox="1"/>
            <p:nvPr/>
          </p:nvSpPr>
          <p:spPr>
            <a:xfrm>
              <a:off x="7554946" y="3213731"/>
              <a:ext cx="515173" cy="276999"/>
            </a:xfrm>
            <a:prstGeom prst="rect">
              <a:avLst/>
            </a:prstGeom>
            <a:noFill/>
          </p:spPr>
          <p:txBody>
            <a:bodyPr wrap="square" rtlCol="0">
              <a:spAutoFit/>
            </a:bodyPr>
            <a:lstStyle/>
            <a:p>
              <a:r>
                <a:rPr lang="en-US" sz="1200" dirty="0"/>
                <a:t>10d</a:t>
              </a:r>
              <a:endParaRPr lang="en-US" dirty="0"/>
            </a:p>
          </p:txBody>
        </p:sp>
      </p:grpSp>
      <p:grpSp>
        <p:nvGrpSpPr>
          <p:cNvPr id="29" name="Group 28">
            <a:extLst>
              <a:ext uri="{FF2B5EF4-FFF2-40B4-BE49-F238E27FC236}">
                <a16:creationId xmlns:a16="http://schemas.microsoft.com/office/drawing/2014/main" id="{5B993720-8175-420F-ABDE-4B901C432CE7}"/>
              </a:ext>
            </a:extLst>
          </p:cNvPr>
          <p:cNvGrpSpPr/>
          <p:nvPr/>
        </p:nvGrpSpPr>
        <p:grpSpPr>
          <a:xfrm>
            <a:off x="6130812" y="3276735"/>
            <a:ext cx="528786" cy="457200"/>
            <a:chOff x="6313200" y="870342"/>
            <a:chExt cx="528786" cy="457200"/>
          </a:xfrm>
        </p:grpSpPr>
        <p:sp>
          <p:nvSpPr>
            <p:cNvPr id="30" name="Oval 29">
              <a:extLst>
                <a:ext uri="{FF2B5EF4-FFF2-40B4-BE49-F238E27FC236}">
                  <a16:creationId xmlns:a16="http://schemas.microsoft.com/office/drawing/2014/main" id="{6420382B-C76F-408E-861F-FC88F895AA94}"/>
                </a:ext>
              </a:extLst>
            </p:cNvPr>
            <p:cNvSpPr/>
            <p:nvPr/>
          </p:nvSpPr>
          <p:spPr>
            <a:xfrm>
              <a:off x="6313200" y="870342"/>
              <a:ext cx="457200" cy="457200"/>
            </a:xfrm>
            <a:prstGeom prst="ellipse">
              <a:avLst/>
            </a:prstGeom>
            <a:solidFill>
              <a:schemeClr val="bg1"/>
            </a:solidFill>
            <a:ln>
              <a:solidFill>
                <a:srgbClr val="FF0000"/>
              </a:solidFill>
            </a:ln>
          </p:spPr>
          <p:style>
            <a:lnRef idx="1">
              <a:schemeClr val="accent4"/>
            </a:lnRef>
            <a:fillRef idx="1002">
              <a:schemeClr val="lt2"/>
            </a:fillRef>
            <a:effectRef idx="2">
              <a:schemeClr val="accent4"/>
            </a:effectRef>
            <a:fontRef idx="minor">
              <a:schemeClr val="lt1"/>
            </a:fontRef>
          </p:style>
          <p:txBody>
            <a:bodyPr rtlCol="0" anchor="ctr"/>
            <a:lstStyle/>
            <a:p>
              <a:pPr algn="ctr"/>
              <a:endParaRPr lang="en-US" sz="800" b="1" dirty="0">
                <a:solidFill>
                  <a:schemeClr val="tx1"/>
                </a:solidFill>
              </a:endParaRPr>
            </a:p>
          </p:txBody>
        </p:sp>
        <p:sp>
          <p:nvSpPr>
            <p:cNvPr id="31" name="TextBox 30">
              <a:extLst>
                <a:ext uri="{FF2B5EF4-FFF2-40B4-BE49-F238E27FC236}">
                  <a16:creationId xmlns:a16="http://schemas.microsoft.com/office/drawing/2014/main" id="{DB64DD95-4CCC-474D-8C23-89CF86A97DF8}"/>
                </a:ext>
              </a:extLst>
            </p:cNvPr>
            <p:cNvSpPr txBox="1"/>
            <p:nvPr/>
          </p:nvSpPr>
          <p:spPr>
            <a:xfrm>
              <a:off x="6326813" y="960442"/>
              <a:ext cx="515173" cy="276999"/>
            </a:xfrm>
            <a:prstGeom prst="rect">
              <a:avLst/>
            </a:prstGeom>
            <a:noFill/>
          </p:spPr>
          <p:txBody>
            <a:bodyPr wrap="square" rtlCol="0">
              <a:spAutoFit/>
            </a:bodyPr>
            <a:lstStyle/>
            <a:p>
              <a:r>
                <a:rPr lang="en-US" sz="1200" dirty="0"/>
                <a:t> 3d</a:t>
              </a:r>
              <a:endParaRPr lang="en-US" dirty="0"/>
            </a:p>
          </p:txBody>
        </p:sp>
      </p:grpSp>
      <p:grpSp>
        <p:nvGrpSpPr>
          <p:cNvPr id="33" name="Group 32">
            <a:extLst>
              <a:ext uri="{FF2B5EF4-FFF2-40B4-BE49-F238E27FC236}">
                <a16:creationId xmlns:a16="http://schemas.microsoft.com/office/drawing/2014/main" id="{D2FCFC1D-9693-4DD7-9F28-A2BC16E2BCE7}"/>
              </a:ext>
            </a:extLst>
          </p:cNvPr>
          <p:cNvGrpSpPr/>
          <p:nvPr/>
        </p:nvGrpSpPr>
        <p:grpSpPr>
          <a:xfrm>
            <a:off x="4249989" y="3276735"/>
            <a:ext cx="539968" cy="457200"/>
            <a:chOff x="4258017" y="870342"/>
            <a:chExt cx="539968" cy="457200"/>
          </a:xfrm>
        </p:grpSpPr>
        <p:sp>
          <p:nvSpPr>
            <p:cNvPr id="34" name="Oval 33">
              <a:extLst>
                <a:ext uri="{FF2B5EF4-FFF2-40B4-BE49-F238E27FC236}">
                  <a16:creationId xmlns:a16="http://schemas.microsoft.com/office/drawing/2014/main" id="{344F1534-9939-497D-A870-C795E667D11C}"/>
                </a:ext>
              </a:extLst>
            </p:cNvPr>
            <p:cNvSpPr/>
            <p:nvPr/>
          </p:nvSpPr>
          <p:spPr>
            <a:xfrm>
              <a:off x="4258017" y="870342"/>
              <a:ext cx="457200" cy="457200"/>
            </a:xfrm>
            <a:prstGeom prst="ellipse">
              <a:avLst/>
            </a:prstGeom>
            <a:solidFill>
              <a:schemeClr val="bg1"/>
            </a:solidFill>
            <a:ln>
              <a:solidFill>
                <a:srgbClr val="FF0000"/>
              </a:solidFill>
            </a:ln>
          </p:spPr>
          <p:style>
            <a:lnRef idx="1">
              <a:schemeClr val="accent4"/>
            </a:lnRef>
            <a:fillRef idx="1002">
              <a:schemeClr val="lt2"/>
            </a:fillRef>
            <a:effectRef idx="2">
              <a:schemeClr val="accent4"/>
            </a:effectRef>
            <a:fontRef idx="minor">
              <a:schemeClr val="lt1"/>
            </a:fontRef>
          </p:style>
          <p:txBody>
            <a:bodyPr rtlCol="0" anchor="ctr"/>
            <a:lstStyle/>
            <a:p>
              <a:pPr algn="ctr"/>
              <a:endParaRPr lang="en-US" sz="800" b="1" dirty="0">
                <a:solidFill>
                  <a:schemeClr val="tx1"/>
                </a:solidFill>
              </a:endParaRPr>
            </a:p>
          </p:txBody>
        </p:sp>
        <p:sp>
          <p:nvSpPr>
            <p:cNvPr id="35" name="TextBox 34">
              <a:extLst>
                <a:ext uri="{FF2B5EF4-FFF2-40B4-BE49-F238E27FC236}">
                  <a16:creationId xmlns:a16="http://schemas.microsoft.com/office/drawing/2014/main" id="{AC94D833-EFF0-4404-880D-4B3DFFABD325}"/>
                </a:ext>
              </a:extLst>
            </p:cNvPr>
            <p:cNvSpPr txBox="1"/>
            <p:nvPr/>
          </p:nvSpPr>
          <p:spPr>
            <a:xfrm>
              <a:off x="4282812" y="964231"/>
              <a:ext cx="515173" cy="276999"/>
            </a:xfrm>
            <a:prstGeom prst="rect">
              <a:avLst/>
            </a:prstGeom>
            <a:noFill/>
          </p:spPr>
          <p:txBody>
            <a:bodyPr wrap="square" rtlCol="0">
              <a:spAutoFit/>
            </a:bodyPr>
            <a:lstStyle/>
            <a:p>
              <a:r>
                <a:rPr lang="en-US" sz="1200" dirty="0"/>
                <a:t> 2d</a:t>
              </a:r>
              <a:endParaRPr lang="en-US" dirty="0"/>
            </a:p>
          </p:txBody>
        </p:sp>
      </p:grpSp>
    </p:spTree>
    <p:extLst>
      <p:ext uri="{BB962C8B-B14F-4D97-AF65-F5344CB8AC3E}">
        <p14:creationId xmlns:p14="http://schemas.microsoft.com/office/powerpoint/2010/main" val="3955227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309705-3667-E94E-B326-1EBB1CAFC788}"/>
              </a:ext>
            </a:extLst>
          </p:cNvPr>
          <p:cNvSpPr>
            <a:spLocks noGrp="1"/>
          </p:cNvSpPr>
          <p:nvPr>
            <p:ph type="title"/>
          </p:nvPr>
        </p:nvSpPr>
        <p:spPr/>
        <p:txBody>
          <a:bodyPr/>
          <a:lstStyle/>
          <a:p>
            <a:r>
              <a:rPr lang="en-US" dirty="0"/>
              <a:t>Agenda</a:t>
            </a:r>
            <a:endParaRPr lang="en-US" sz="1600" dirty="0"/>
          </a:p>
        </p:txBody>
      </p:sp>
      <p:sp>
        <p:nvSpPr>
          <p:cNvPr id="5" name="Content Placeholder 4">
            <a:extLst>
              <a:ext uri="{FF2B5EF4-FFF2-40B4-BE49-F238E27FC236}">
                <a16:creationId xmlns:a16="http://schemas.microsoft.com/office/drawing/2014/main" id="{5608D60B-C6FC-FB44-814A-12D5C1D6612C}"/>
              </a:ext>
            </a:extLst>
          </p:cNvPr>
          <p:cNvSpPr>
            <a:spLocks noGrp="1"/>
          </p:cNvSpPr>
          <p:nvPr>
            <p:ph idx="1"/>
          </p:nvPr>
        </p:nvSpPr>
        <p:spPr>
          <a:xfrm>
            <a:off x="691502" y="985315"/>
            <a:ext cx="8210958" cy="3530844"/>
          </a:xfrm>
        </p:spPr>
        <p:txBody>
          <a:bodyPr/>
          <a:lstStyle/>
          <a:p>
            <a:r>
              <a:rPr lang="en-US" sz="1400" dirty="0"/>
              <a:t>Introduction and Motivation</a:t>
            </a:r>
          </a:p>
          <a:p>
            <a:r>
              <a:rPr lang="en-US" sz="1400" dirty="0"/>
              <a:t>The Dataset</a:t>
            </a:r>
          </a:p>
          <a:p>
            <a:r>
              <a:rPr lang="en-US" sz="1400" dirty="0"/>
              <a:t>Data Preprocessing</a:t>
            </a:r>
          </a:p>
          <a:p>
            <a:r>
              <a:rPr lang="en-US" sz="1400" dirty="0"/>
              <a:t>Feature Engineering</a:t>
            </a:r>
          </a:p>
          <a:p>
            <a:r>
              <a:rPr lang="en-US" sz="1400" dirty="0"/>
              <a:t>Dimensionality Reduction</a:t>
            </a:r>
          </a:p>
          <a:p>
            <a:r>
              <a:rPr lang="en-US" sz="1400" dirty="0"/>
              <a:t>The Models</a:t>
            </a:r>
          </a:p>
          <a:p>
            <a:pPr lvl="1"/>
            <a:r>
              <a:rPr lang="en-US" sz="1200" dirty="0"/>
              <a:t>Support Vector Machine (SVM)</a:t>
            </a:r>
          </a:p>
          <a:p>
            <a:pPr lvl="1"/>
            <a:r>
              <a:rPr lang="en-US" sz="1200" dirty="0" err="1"/>
              <a:t>eXtreme</a:t>
            </a:r>
            <a:r>
              <a:rPr lang="en-US" sz="1200" dirty="0"/>
              <a:t> Gradient Boosted Trees (</a:t>
            </a:r>
            <a:r>
              <a:rPr lang="en-US" sz="1200" dirty="0" err="1"/>
              <a:t>XGBoost</a:t>
            </a:r>
            <a:r>
              <a:rPr lang="en-US" sz="1200" dirty="0"/>
              <a:t>)</a:t>
            </a:r>
          </a:p>
          <a:p>
            <a:pPr lvl="1"/>
            <a:r>
              <a:rPr lang="en-US" sz="1200" dirty="0"/>
              <a:t>Convolutional Neural Network (CNN)</a:t>
            </a:r>
          </a:p>
          <a:p>
            <a:pPr lvl="1"/>
            <a:r>
              <a:rPr lang="en-US" sz="1200" dirty="0"/>
              <a:t>Conditional Variational </a:t>
            </a:r>
            <a:r>
              <a:rPr lang="en-US" sz="1200" dirty="0" err="1"/>
              <a:t>AutoEncoder</a:t>
            </a:r>
            <a:r>
              <a:rPr lang="en-US" sz="1200" dirty="0"/>
              <a:t> (CVAE)</a:t>
            </a:r>
          </a:p>
          <a:p>
            <a:pPr lvl="1"/>
            <a:r>
              <a:rPr lang="en-US" sz="1200" dirty="0"/>
              <a:t>Voting Ensemble</a:t>
            </a:r>
          </a:p>
          <a:p>
            <a:r>
              <a:rPr lang="en-US" sz="1400" dirty="0"/>
              <a:t>Results</a:t>
            </a:r>
          </a:p>
          <a:p>
            <a:endParaRPr lang="en-US" sz="1400" dirty="0"/>
          </a:p>
        </p:txBody>
      </p:sp>
      <p:sp>
        <p:nvSpPr>
          <p:cNvPr id="6" name="Slide Number Placeholder 5">
            <a:extLst>
              <a:ext uri="{FF2B5EF4-FFF2-40B4-BE49-F238E27FC236}">
                <a16:creationId xmlns:a16="http://schemas.microsoft.com/office/drawing/2014/main" id="{AC255579-5A66-F74A-B936-5956CF700120}"/>
              </a:ext>
            </a:extLst>
          </p:cNvPr>
          <p:cNvSpPr>
            <a:spLocks noGrp="1"/>
          </p:cNvSpPr>
          <p:nvPr>
            <p:ph type="sldNum" sz="quarter" idx="4"/>
          </p:nvPr>
        </p:nvSpPr>
        <p:spPr/>
        <p:txBody>
          <a:bodyPr/>
          <a:lstStyle/>
          <a:p>
            <a:fld id="{F5B7371F-B25E-42BE-91F9-DCD17E1CF49D}" type="slidenum">
              <a:rPr lang="en-US" smtClean="0"/>
              <a:pPr/>
              <a:t>2</a:t>
            </a:fld>
            <a:endParaRPr lang="en-US" dirty="0"/>
          </a:p>
        </p:txBody>
      </p:sp>
      <p:sp>
        <p:nvSpPr>
          <p:cNvPr id="7" name="Rectangle 6">
            <a:extLst>
              <a:ext uri="{FF2B5EF4-FFF2-40B4-BE49-F238E27FC236}">
                <a16:creationId xmlns:a16="http://schemas.microsoft.com/office/drawing/2014/main" id="{A698D6AB-FC5B-F64B-822A-F14D0DD86EA0}"/>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897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Results</a:t>
            </a:r>
            <a:br>
              <a:rPr lang="en-US" dirty="0"/>
            </a:br>
            <a:r>
              <a:rPr lang="en-US" sz="1400" dirty="0">
                <a:solidFill>
                  <a:schemeClr val="accent1"/>
                </a:solidFill>
              </a:rPr>
              <a:t>Confusion Matrices </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20</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E44BFD6-D533-0945-8A1B-1837D2B1427A}"/>
              </a:ext>
            </a:extLst>
          </p:cNvPr>
          <p:cNvPicPr>
            <a:picLocks noChangeAspect="1"/>
          </p:cNvPicPr>
          <p:nvPr/>
        </p:nvPicPr>
        <p:blipFill>
          <a:blip r:embed="rId2"/>
          <a:stretch>
            <a:fillRect/>
          </a:stretch>
        </p:blipFill>
        <p:spPr>
          <a:xfrm>
            <a:off x="1202360" y="830044"/>
            <a:ext cx="6739280" cy="4140035"/>
          </a:xfrm>
          <a:prstGeom prst="rect">
            <a:avLst/>
          </a:prstGeom>
        </p:spPr>
      </p:pic>
      <p:sp>
        <p:nvSpPr>
          <p:cNvPr id="3" name="TextBox 2">
            <a:extLst>
              <a:ext uri="{FF2B5EF4-FFF2-40B4-BE49-F238E27FC236}">
                <a16:creationId xmlns:a16="http://schemas.microsoft.com/office/drawing/2014/main" id="{A683B90A-5786-4BED-B3ED-4E465FE6B889}"/>
              </a:ext>
            </a:extLst>
          </p:cNvPr>
          <p:cNvSpPr txBox="1"/>
          <p:nvPr/>
        </p:nvSpPr>
        <p:spPr>
          <a:xfrm rot="20283474">
            <a:off x="5769735" y="3296992"/>
            <a:ext cx="1867437" cy="646331"/>
          </a:xfrm>
          <a:prstGeom prst="rect">
            <a:avLst/>
          </a:prstGeom>
          <a:noFill/>
        </p:spPr>
        <p:txBody>
          <a:bodyPr wrap="square" rtlCol="0">
            <a:spAutoFit/>
          </a:bodyPr>
          <a:lstStyle/>
          <a:p>
            <a:pPr algn="ctr"/>
            <a:r>
              <a:rPr lang="en-US" dirty="0"/>
              <a:t>When I do the report</a:t>
            </a:r>
          </a:p>
        </p:txBody>
      </p:sp>
    </p:spTree>
    <p:extLst>
      <p:ext uri="{BB962C8B-B14F-4D97-AF65-F5344CB8AC3E}">
        <p14:creationId xmlns:p14="http://schemas.microsoft.com/office/powerpoint/2010/main" val="3455826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B44B1A-6E90-354E-AB2A-BEC9505A0847}"/>
              </a:ext>
            </a:extLst>
          </p:cNvPr>
          <p:cNvSpPr>
            <a:spLocks noGrp="1"/>
          </p:cNvSpPr>
          <p:nvPr>
            <p:ph type="title"/>
          </p:nvPr>
        </p:nvSpPr>
        <p:spPr/>
        <p:txBody>
          <a:bodyPr/>
          <a:lstStyle/>
          <a:p>
            <a:r>
              <a:rPr lang="en-US" dirty="0"/>
              <a:t>Questions?</a:t>
            </a:r>
          </a:p>
        </p:txBody>
      </p:sp>
      <p:pic>
        <p:nvPicPr>
          <p:cNvPr id="2" name="Picture 1">
            <a:extLst>
              <a:ext uri="{FF2B5EF4-FFF2-40B4-BE49-F238E27FC236}">
                <a16:creationId xmlns:a16="http://schemas.microsoft.com/office/drawing/2014/main" id="{E6E6BB5B-BC74-6643-8EC5-AA19C36F04D2}"/>
              </a:ext>
            </a:extLst>
          </p:cNvPr>
          <p:cNvPicPr>
            <a:picLocks noChangeAspect="1"/>
          </p:cNvPicPr>
          <p:nvPr/>
        </p:nvPicPr>
        <p:blipFill>
          <a:blip r:embed="rId2"/>
          <a:stretch>
            <a:fillRect/>
          </a:stretch>
        </p:blipFill>
        <p:spPr>
          <a:xfrm>
            <a:off x="7937500" y="4660075"/>
            <a:ext cx="1206500" cy="419100"/>
          </a:xfrm>
          <a:prstGeom prst="rect">
            <a:avLst/>
          </a:prstGeom>
        </p:spPr>
      </p:pic>
    </p:spTree>
    <p:extLst>
      <p:ext uri="{BB962C8B-B14F-4D97-AF65-F5344CB8AC3E}">
        <p14:creationId xmlns:p14="http://schemas.microsoft.com/office/powerpoint/2010/main" val="2432909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Introduction and Motivation</a:t>
            </a: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a:xfrm>
            <a:off x="207329" y="985315"/>
            <a:ext cx="5577653" cy="3530844"/>
          </a:xfrm>
        </p:spPr>
        <p:txBody>
          <a:bodyPr/>
          <a:lstStyle/>
          <a:p>
            <a:r>
              <a:rPr lang="en-US" dirty="0"/>
              <a:t>Facial Expression Recognition (FER) is a machine learning task that attempts to classify human emotions based on facial expressions in still images or video.</a:t>
            </a:r>
          </a:p>
          <a:p>
            <a:endParaRPr lang="en-US" dirty="0"/>
          </a:p>
          <a:p>
            <a:pPr marL="0" indent="0">
              <a:buNone/>
            </a:pPr>
            <a:endParaRPr lang="en-US" dirty="0"/>
          </a:p>
          <a:p>
            <a:r>
              <a:rPr lang="en-US" dirty="0"/>
              <a:t>Applications include, but are not limited to:</a:t>
            </a:r>
          </a:p>
          <a:p>
            <a:pPr lvl="1"/>
            <a:r>
              <a:rPr lang="en-US" dirty="0"/>
              <a:t>Marketing </a:t>
            </a:r>
            <a:r>
              <a:rPr lang="en-US" baseline="30000" dirty="0"/>
              <a:t>1</a:t>
            </a:r>
          </a:p>
          <a:p>
            <a:pPr lvl="2"/>
            <a:r>
              <a:rPr lang="en-US" dirty="0"/>
              <a:t>Detect Buys Intent</a:t>
            </a:r>
          </a:p>
          <a:p>
            <a:pPr lvl="2"/>
            <a:r>
              <a:rPr lang="en-US" dirty="0"/>
              <a:t>Product Satisfaction</a:t>
            </a:r>
          </a:p>
          <a:p>
            <a:pPr lvl="2"/>
            <a:endParaRPr lang="en-US" dirty="0"/>
          </a:p>
          <a:p>
            <a:pPr lvl="1"/>
            <a:r>
              <a:rPr lang="en-US" dirty="0"/>
              <a:t>Medicine </a:t>
            </a:r>
            <a:r>
              <a:rPr lang="en-US" baseline="30000" dirty="0"/>
              <a:t>2</a:t>
            </a:r>
          </a:p>
          <a:p>
            <a:pPr lvl="2"/>
            <a:r>
              <a:rPr lang="en-US" dirty="0"/>
              <a:t>Detection of Neuropsychiatric Disorders</a:t>
            </a:r>
          </a:p>
          <a:p>
            <a:pPr lvl="2"/>
            <a:r>
              <a:rPr lang="en-US" dirty="0"/>
              <a:t>Automated Pain Detection</a:t>
            </a:r>
          </a:p>
          <a:p>
            <a:pPr lvl="2"/>
            <a:endParaRPr lang="en-US" dirty="0"/>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3</a:t>
            </a:fld>
            <a:endParaRPr lang="en-US" dirty="0"/>
          </a:p>
        </p:txBody>
      </p:sp>
      <p:sp>
        <p:nvSpPr>
          <p:cNvPr id="5" name="Text Placeholder 4">
            <a:extLst>
              <a:ext uri="{FF2B5EF4-FFF2-40B4-BE49-F238E27FC236}">
                <a16:creationId xmlns:a16="http://schemas.microsoft.com/office/drawing/2014/main" id="{AF73116D-77B8-1F44-8F3D-94E1723358E6}"/>
              </a:ext>
            </a:extLst>
          </p:cNvPr>
          <p:cNvSpPr>
            <a:spLocks noGrp="1"/>
          </p:cNvSpPr>
          <p:nvPr>
            <p:ph type="body" sz="quarter" idx="10"/>
          </p:nvPr>
        </p:nvSpPr>
        <p:spPr>
          <a:xfrm>
            <a:off x="207328" y="4391791"/>
            <a:ext cx="5731559" cy="411167"/>
          </a:xfrm>
        </p:spPr>
        <p:txBody>
          <a:bodyPr/>
          <a:lstStyle/>
          <a:p>
            <a:r>
              <a:rPr lang="en-US" baseline="30000" dirty="0"/>
              <a:t>1 </a:t>
            </a:r>
            <a:r>
              <a:rPr lang="en-US" dirty="0"/>
              <a:t>G. </a:t>
            </a:r>
            <a:r>
              <a:rPr lang="en-US" dirty="0" err="1"/>
              <a:t>Shergill</a:t>
            </a:r>
            <a:r>
              <a:rPr lang="en-US" dirty="0"/>
              <a:t>, O. </a:t>
            </a:r>
            <a:r>
              <a:rPr lang="en-US" dirty="0" err="1"/>
              <a:t>Diegel</a:t>
            </a:r>
            <a:r>
              <a:rPr lang="en-US" dirty="0"/>
              <a:t>, A. </a:t>
            </a:r>
            <a:r>
              <a:rPr lang="en-US" dirty="0" err="1"/>
              <a:t>Sarrafzadeh</a:t>
            </a:r>
            <a:r>
              <a:rPr lang="en-US" dirty="0"/>
              <a:t>, and A. Shekar. “Computerized Sales Assistants: The Application of Computer Technology to Measure Consumer Interest–a Conceptual Framework”. Journal of Electronic Commerce Research, </a:t>
            </a:r>
            <a:r>
              <a:rPr lang="en-US" i="0" dirty="0"/>
              <a:t>2008</a:t>
            </a:r>
            <a:endParaRPr lang="en-US" dirty="0"/>
          </a:p>
          <a:p>
            <a:r>
              <a:rPr lang="en-US" baseline="30000" dirty="0"/>
              <a:t>2 </a:t>
            </a:r>
            <a:r>
              <a:rPr lang="en-US" i="0" dirty="0"/>
              <a:t>C. Kohler, E. Martin, N. </a:t>
            </a:r>
            <a:r>
              <a:rPr lang="en-US" i="0" dirty="0" err="1"/>
              <a:t>Stolar</a:t>
            </a:r>
            <a:r>
              <a:rPr lang="en-US" i="0" dirty="0"/>
              <a:t>, F. Barrett, R. Verma, C. </a:t>
            </a:r>
            <a:r>
              <a:rPr lang="en-US" i="0" dirty="0" err="1"/>
              <a:t>Brensinger</a:t>
            </a:r>
            <a:r>
              <a:rPr lang="en-US" i="0" dirty="0"/>
              <a:t>, W. Bilker, and R. Gur. “Static Posed and Evoked Facial Expressions of Emotions in Schizophrenia”. Schizophrenia Research, 2008.</a:t>
            </a:r>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79FDAF2-5DE4-A946-A679-B6A3ACA89527}"/>
              </a:ext>
            </a:extLst>
          </p:cNvPr>
          <p:cNvPicPr>
            <a:picLocks noChangeAspect="1"/>
          </p:cNvPicPr>
          <p:nvPr/>
        </p:nvPicPr>
        <p:blipFill>
          <a:blip r:embed="rId2"/>
          <a:stretch>
            <a:fillRect/>
          </a:stretch>
        </p:blipFill>
        <p:spPr>
          <a:xfrm>
            <a:off x="5961038" y="1031519"/>
            <a:ext cx="587614" cy="875661"/>
          </a:xfrm>
          <a:prstGeom prst="rect">
            <a:avLst/>
          </a:prstGeom>
          <a:solidFill>
            <a:schemeClr val="accent1">
              <a:lumMod val="20000"/>
              <a:lumOff val="80000"/>
            </a:schemeClr>
          </a:solidFill>
          <a:ln>
            <a:noFill/>
          </a:ln>
        </p:spPr>
      </p:pic>
      <p:sp>
        <p:nvSpPr>
          <p:cNvPr id="8" name="Rectangle 7">
            <a:extLst>
              <a:ext uri="{FF2B5EF4-FFF2-40B4-BE49-F238E27FC236}">
                <a16:creationId xmlns:a16="http://schemas.microsoft.com/office/drawing/2014/main" id="{CA9B9BBB-84CE-B94C-B9E7-4CE483784322}"/>
              </a:ext>
            </a:extLst>
          </p:cNvPr>
          <p:cNvSpPr/>
          <p:nvPr/>
        </p:nvSpPr>
        <p:spPr>
          <a:xfrm>
            <a:off x="7051741" y="1258451"/>
            <a:ext cx="774237" cy="41381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ML Model</a:t>
            </a:r>
          </a:p>
        </p:txBody>
      </p:sp>
      <p:sp>
        <p:nvSpPr>
          <p:cNvPr id="9" name="TextBox 8">
            <a:extLst>
              <a:ext uri="{FF2B5EF4-FFF2-40B4-BE49-F238E27FC236}">
                <a16:creationId xmlns:a16="http://schemas.microsoft.com/office/drawing/2014/main" id="{CE454275-4955-1C4A-B26E-F4EBCEE01347}"/>
              </a:ext>
            </a:extLst>
          </p:cNvPr>
          <p:cNvSpPr txBox="1"/>
          <p:nvPr/>
        </p:nvSpPr>
        <p:spPr>
          <a:xfrm>
            <a:off x="8128844" y="1326858"/>
            <a:ext cx="563424" cy="276999"/>
          </a:xfrm>
          <a:prstGeom prst="rect">
            <a:avLst/>
          </a:prstGeom>
          <a:noFill/>
        </p:spPr>
        <p:txBody>
          <a:bodyPr wrap="none" rtlCol="0">
            <a:spAutoFit/>
          </a:bodyPr>
          <a:lstStyle/>
          <a:p>
            <a:r>
              <a:rPr lang="en-US" sz="1200" u="sng" dirty="0">
                <a:solidFill>
                  <a:schemeClr val="accent1"/>
                </a:solidFill>
              </a:rPr>
              <a:t>Angry</a:t>
            </a:r>
          </a:p>
        </p:txBody>
      </p:sp>
      <p:cxnSp>
        <p:nvCxnSpPr>
          <p:cNvPr id="11" name="Straight Arrow Connector 10">
            <a:extLst>
              <a:ext uri="{FF2B5EF4-FFF2-40B4-BE49-F238E27FC236}">
                <a16:creationId xmlns:a16="http://schemas.microsoft.com/office/drawing/2014/main" id="{08139055-96FA-714C-87C1-34CC7CE99912}"/>
              </a:ext>
            </a:extLst>
          </p:cNvPr>
          <p:cNvCxnSpPr>
            <a:cxnSpLocks/>
          </p:cNvCxnSpPr>
          <p:nvPr/>
        </p:nvCxnSpPr>
        <p:spPr>
          <a:xfrm flipV="1">
            <a:off x="6575348" y="1465359"/>
            <a:ext cx="362932" cy="3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6D4491F-B5C4-EF49-8687-4AC8DCA78441}"/>
              </a:ext>
            </a:extLst>
          </p:cNvPr>
          <p:cNvCxnSpPr>
            <a:cxnSpLocks/>
          </p:cNvCxnSpPr>
          <p:nvPr/>
        </p:nvCxnSpPr>
        <p:spPr>
          <a:xfrm flipV="1">
            <a:off x="7866023" y="1465358"/>
            <a:ext cx="30286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941444C-7AE7-724F-B537-7A49AF173C68}"/>
              </a:ext>
            </a:extLst>
          </p:cNvPr>
          <p:cNvSpPr txBox="1"/>
          <p:nvPr/>
        </p:nvSpPr>
        <p:spPr>
          <a:xfrm>
            <a:off x="5797828" y="751709"/>
            <a:ext cx="914033" cy="261610"/>
          </a:xfrm>
          <a:prstGeom prst="rect">
            <a:avLst/>
          </a:prstGeom>
          <a:noFill/>
        </p:spPr>
        <p:txBody>
          <a:bodyPr wrap="none" rtlCol="0">
            <a:spAutoFit/>
          </a:bodyPr>
          <a:lstStyle/>
          <a:p>
            <a:pPr algn="ctr"/>
            <a:r>
              <a:rPr lang="en-US" sz="1100" u="sng" dirty="0"/>
              <a:t>Input Image</a:t>
            </a:r>
          </a:p>
        </p:txBody>
      </p:sp>
      <p:sp>
        <p:nvSpPr>
          <p:cNvPr id="18" name="TextBox 17">
            <a:extLst>
              <a:ext uri="{FF2B5EF4-FFF2-40B4-BE49-F238E27FC236}">
                <a16:creationId xmlns:a16="http://schemas.microsoft.com/office/drawing/2014/main" id="{8E90214C-E9B7-9F4A-B8A2-E590202F3759}"/>
              </a:ext>
            </a:extLst>
          </p:cNvPr>
          <p:cNvSpPr txBox="1"/>
          <p:nvPr/>
        </p:nvSpPr>
        <p:spPr>
          <a:xfrm>
            <a:off x="8011245" y="751709"/>
            <a:ext cx="798616" cy="261610"/>
          </a:xfrm>
          <a:prstGeom prst="rect">
            <a:avLst/>
          </a:prstGeom>
          <a:noFill/>
        </p:spPr>
        <p:txBody>
          <a:bodyPr wrap="none" rtlCol="0">
            <a:spAutoFit/>
          </a:bodyPr>
          <a:lstStyle/>
          <a:p>
            <a:pPr algn="ctr"/>
            <a:r>
              <a:rPr lang="en-US" sz="1100" u="sng" dirty="0"/>
              <a:t>Prediction</a:t>
            </a:r>
          </a:p>
        </p:txBody>
      </p:sp>
      <p:pic>
        <p:nvPicPr>
          <p:cNvPr id="21" name="Picture 20">
            <a:extLst>
              <a:ext uri="{FF2B5EF4-FFF2-40B4-BE49-F238E27FC236}">
                <a16:creationId xmlns:a16="http://schemas.microsoft.com/office/drawing/2014/main" id="{D716CF3B-BA48-7148-A2DF-2B8134CA6CAF}"/>
              </a:ext>
            </a:extLst>
          </p:cNvPr>
          <p:cNvPicPr>
            <a:picLocks noChangeAspect="1"/>
          </p:cNvPicPr>
          <p:nvPr/>
        </p:nvPicPr>
        <p:blipFill>
          <a:blip r:embed="rId3"/>
          <a:stretch>
            <a:fillRect/>
          </a:stretch>
        </p:blipFill>
        <p:spPr>
          <a:xfrm>
            <a:off x="4746837" y="2400271"/>
            <a:ext cx="1801815" cy="1341892"/>
          </a:xfrm>
          <a:prstGeom prst="rect">
            <a:avLst/>
          </a:prstGeom>
        </p:spPr>
      </p:pic>
      <p:pic>
        <p:nvPicPr>
          <p:cNvPr id="20" name="Picture 19">
            <a:extLst>
              <a:ext uri="{FF2B5EF4-FFF2-40B4-BE49-F238E27FC236}">
                <a16:creationId xmlns:a16="http://schemas.microsoft.com/office/drawing/2014/main" id="{A9E5E369-CC03-2044-875D-13DEA5016CA6}"/>
              </a:ext>
            </a:extLst>
          </p:cNvPr>
          <p:cNvPicPr>
            <a:picLocks noChangeAspect="1"/>
          </p:cNvPicPr>
          <p:nvPr/>
        </p:nvPicPr>
        <p:blipFill>
          <a:blip r:embed="rId4"/>
          <a:stretch>
            <a:fillRect/>
          </a:stretch>
        </p:blipFill>
        <p:spPr>
          <a:xfrm>
            <a:off x="6711861" y="3389501"/>
            <a:ext cx="1801814" cy="1379101"/>
          </a:xfrm>
          <a:prstGeom prst="rect">
            <a:avLst/>
          </a:prstGeom>
        </p:spPr>
      </p:pic>
    </p:spTree>
    <p:extLst>
      <p:ext uri="{BB962C8B-B14F-4D97-AF65-F5344CB8AC3E}">
        <p14:creationId xmlns:p14="http://schemas.microsoft.com/office/powerpoint/2010/main" val="1216871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958521-65E9-2E48-9EA0-747812F7986B}"/>
              </a:ext>
            </a:extLst>
          </p:cNvPr>
          <p:cNvPicPr>
            <a:picLocks noChangeAspect="1"/>
          </p:cNvPicPr>
          <p:nvPr/>
        </p:nvPicPr>
        <p:blipFill>
          <a:blip r:embed="rId2"/>
          <a:stretch>
            <a:fillRect/>
          </a:stretch>
        </p:blipFill>
        <p:spPr>
          <a:xfrm>
            <a:off x="1070809" y="3250520"/>
            <a:ext cx="4903484" cy="1216790"/>
          </a:xfrm>
          <a:prstGeom prst="rect">
            <a:avLst/>
          </a:prstGeom>
        </p:spPr>
      </p:pic>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The Dataset</a:t>
            </a:r>
            <a:br>
              <a:rPr lang="en-US" dirty="0"/>
            </a:br>
            <a:r>
              <a:rPr lang="en-US" sz="1400" dirty="0">
                <a:solidFill>
                  <a:schemeClr val="accent1"/>
                </a:solidFill>
              </a:rPr>
              <a:t>FER-2013</a:t>
            </a:r>
            <a:endParaRPr lang="en-US" dirty="0">
              <a:solidFill>
                <a:schemeClr val="accent1"/>
              </a:solidFill>
            </a:endParaRP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a:xfrm>
            <a:off x="207328" y="985315"/>
            <a:ext cx="6258786" cy="3530844"/>
          </a:xfrm>
        </p:spPr>
        <p:txBody>
          <a:bodyPr/>
          <a:lstStyle/>
          <a:p>
            <a:r>
              <a:rPr lang="en-US" dirty="0"/>
              <a:t>The dataset we selected to train and validate our models is the FER-2103 set.</a:t>
            </a:r>
          </a:p>
          <a:p>
            <a:pPr lvl="1"/>
            <a:r>
              <a:rPr lang="en-US" dirty="0"/>
              <a:t>Dataset consists of 35,685 grayscale images that are 48x48 pixels and were partitioned into the following sets:</a:t>
            </a:r>
          </a:p>
          <a:p>
            <a:pPr lvl="2"/>
            <a:r>
              <a:rPr lang="en-US" dirty="0"/>
              <a:t>Training Set: 28,709 images used for training models</a:t>
            </a:r>
          </a:p>
          <a:p>
            <a:pPr lvl="2"/>
            <a:r>
              <a:rPr lang="en-US" dirty="0"/>
              <a:t>Public Test: 3,589 images used to test during training</a:t>
            </a:r>
          </a:p>
          <a:p>
            <a:pPr lvl="2"/>
            <a:r>
              <a:rPr lang="en-US" dirty="0"/>
              <a:t>Private Test: 3,589 images used for the final validation of the model</a:t>
            </a:r>
          </a:p>
          <a:p>
            <a:pPr lvl="2"/>
            <a:endParaRPr lang="en-US" dirty="0"/>
          </a:p>
          <a:p>
            <a:pPr lvl="2"/>
            <a:endParaRPr lang="en-US" dirty="0"/>
          </a:p>
          <a:p>
            <a:pPr lvl="1"/>
            <a:r>
              <a:rPr lang="en-US" dirty="0"/>
              <a:t>Each image is labelled with one of seven different emotions.</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4</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227120D-4BED-424D-8394-0F14E6E69787}"/>
              </a:ext>
            </a:extLst>
          </p:cNvPr>
          <p:cNvPicPr/>
          <p:nvPr/>
        </p:nvPicPr>
        <p:blipFill rotWithShape="1">
          <a:blip r:embed="rId3"/>
          <a:srcRect l="65529" r="1815"/>
          <a:stretch/>
        </p:blipFill>
        <p:spPr bwMode="auto">
          <a:xfrm>
            <a:off x="6937709" y="2279490"/>
            <a:ext cx="1612073" cy="1255068"/>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0AF1A9D9-44ED-C045-8531-9B3102F8B9DC}"/>
              </a:ext>
            </a:extLst>
          </p:cNvPr>
          <p:cNvPicPr/>
          <p:nvPr/>
        </p:nvPicPr>
        <p:blipFill rotWithShape="1">
          <a:blip r:embed="rId3"/>
          <a:srcRect l="2038" r="65305"/>
          <a:stretch/>
        </p:blipFill>
        <p:spPr bwMode="auto">
          <a:xfrm>
            <a:off x="6937709" y="985315"/>
            <a:ext cx="1612073" cy="1255068"/>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4CF25F12-8CC7-CD4C-9954-40A00FD45591}"/>
              </a:ext>
            </a:extLst>
          </p:cNvPr>
          <p:cNvPicPr/>
          <p:nvPr/>
        </p:nvPicPr>
        <p:blipFill rotWithShape="1">
          <a:blip r:embed="rId3"/>
          <a:srcRect l="34138" r="33080"/>
          <a:stretch/>
        </p:blipFill>
        <p:spPr bwMode="auto">
          <a:xfrm>
            <a:off x="6937709" y="3599604"/>
            <a:ext cx="1618234" cy="1255068"/>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81B902EA-4262-354E-9F75-568165236162}"/>
              </a:ext>
            </a:extLst>
          </p:cNvPr>
          <p:cNvSpPr txBox="1"/>
          <p:nvPr/>
        </p:nvSpPr>
        <p:spPr>
          <a:xfrm>
            <a:off x="7074331" y="752848"/>
            <a:ext cx="1338828" cy="276999"/>
          </a:xfrm>
          <a:prstGeom prst="rect">
            <a:avLst/>
          </a:prstGeom>
          <a:noFill/>
        </p:spPr>
        <p:txBody>
          <a:bodyPr wrap="none" rtlCol="0">
            <a:spAutoFit/>
          </a:bodyPr>
          <a:lstStyle/>
          <a:p>
            <a:pPr algn="ctr"/>
            <a:r>
              <a:rPr lang="en-US" sz="1200" u="sng" dirty="0">
                <a:solidFill>
                  <a:schemeClr val="accent1"/>
                </a:solidFill>
              </a:rPr>
              <a:t>Class Distribution</a:t>
            </a:r>
          </a:p>
        </p:txBody>
      </p:sp>
    </p:spTree>
    <p:extLst>
      <p:ext uri="{BB962C8B-B14F-4D97-AF65-F5344CB8AC3E}">
        <p14:creationId xmlns:p14="http://schemas.microsoft.com/office/powerpoint/2010/main" val="818127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The Dataset</a:t>
            </a:r>
            <a:br>
              <a:rPr lang="en-US" dirty="0"/>
            </a:br>
            <a:r>
              <a:rPr lang="en-US" sz="1400" dirty="0">
                <a:solidFill>
                  <a:schemeClr val="accent1"/>
                </a:solidFill>
              </a:rPr>
              <a:t>FER+ Augmentation </a:t>
            </a:r>
            <a:endParaRPr lang="en-US" dirty="0">
              <a:solidFill>
                <a:schemeClr val="accent1"/>
              </a:solidFill>
            </a:endParaRP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a:xfrm>
            <a:off x="207328" y="985315"/>
            <a:ext cx="8048970" cy="3530844"/>
          </a:xfrm>
        </p:spPr>
        <p:txBody>
          <a:bodyPr/>
          <a:lstStyle/>
          <a:p>
            <a:r>
              <a:rPr lang="en-US" dirty="0"/>
              <a:t>After a few attempts at training a model with high accuracy our team found that many of the labels in the </a:t>
            </a:r>
            <a:r>
              <a:rPr lang="en-US" dirty="0">
                <a:solidFill>
                  <a:schemeClr val="bg2">
                    <a:lumMod val="75000"/>
                  </a:schemeClr>
                </a:solidFill>
              </a:rPr>
              <a:t>FER—2013 </a:t>
            </a:r>
            <a:r>
              <a:rPr lang="en-US" dirty="0"/>
              <a:t>set did not appropriately match the image.  We determined this to be a main reason for our lower accuracies.  </a:t>
            </a:r>
          </a:p>
          <a:p>
            <a:endParaRPr lang="en-US" dirty="0"/>
          </a:p>
          <a:p>
            <a:endParaRPr lang="en-US" dirty="0"/>
          </a:p>
          <a:p>
            <a:endParaRPr lang="en-US" dirty="0"/>
          </a:p>
          <a:p>
            <a:endParaRPr lang="en-US" dirty="0"/>
          </a:p>
          <a:p>
            <a:r>
              <a:rPr lang="en-US" dirty="0">
                <a:solidFill>
                  <a:srgbClr val="006BB5"/>
                </a:solidFill>
              </a:rPr>
              <a:t>FER+ </a:t>
            </a:r>
            <a:r>
              <a:rPr lang="en-US" dirty="0"/>
              <a:t>or </a:t>
            </a:r>
            <a:r>
              <a:rPr lang="en-US" dirty="0" err="1">
                <a:solidFill>
                  <a:srgbClr val="006BB5"/>
                </a:solidFill>
              </a:rPr>
              <a:t>FERPlus</a:t>
            </a:r>
            <a:r>
              <a:rPr lang="en-US" dirty="0"/>
              <a:t> is an augmentation of the FER-2013 and was generated by having 10 humans relabel each image.  The FER+ dataset contains the raw vote counts for each label.  Our team used the Argmax of the votes as the new label for the images.</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5</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ER vs FER+ example">
            <a:extLst>
              <a:ext uri="{FF2B5EF4-FFF2-40B4-BE49-F238E27FC236}">
                <a16:creationId xmlns:a16="http://schemas.microsoft.com/office/drawing/2014/main" id="{B713C61F-62D5-254C-910A-118157A84D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3344505" y="1861866"/>
            <a:ext cx="3836535" cy="8445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35C3CA-3689-7443-933F-A095CB398F53}"/>
              </a:ext>
            </a:extLst>
          </p:cNvPr>
          <p:cNvSpPr txBox="1"/>
          <p:nvPr/>
        </p:nvSpPr>
        <p:spPr>
          <a:xfrm>
            <a:off x="2451312" y="2351909"/>
            <a:ext cx="893193" cy="338554"/>
          </a:xfrm>
          <a:prstGeom prst="rect">
            <a:avLst/>
          </a:prstGeom>
          <a:noFill/>
        </p:spPr>
        <p:txBody>
          <a:bodyPr wrap="none" rtlCol="0">
            <a:spAutoFit/>
          </a:bodyPr>
          <a:lstStyle/>
          <a:p>
            <a:pPr algn="r"/>
            <a:r>
              <a:rPr lang="en-US" sz="800" dirty="0">
                <a:solidFill>
                  <a:schemeClr val="accent1"/>
                </a:solidFill>
              </a:rPr>
              <a:t>FER-2013 Label</a:t>
            </a:r>
          </a:p>
          <a:p>
            <a:pPr algn="r"/>
            <a:r>
              <a:rPr lang="en-US" sz="800" dirty="0">
                <a:solidFill>
                  <a:schemeClr val="accent1"/>
                </a:solidFill>
              </a:rPr>
              <a:t>FER+ Label</a:t>
            </a:r>
          </a:p>
        </p:txBody>
      </p:sp>
      <p:pic>
        <p:nvPicPr>
          <p:cNvPr id="11" name="Graphic 10" descr="Group">
            <a:extLst>
              <a:ext uri="{FF2B5EF4-FFF2-40B4-BE49-F238E27FC236}">
                <a16:creationId xmlns:a16="http://schemas.microsoft.com/office/drawing/2014/main" id="{75F0DB37-FD50-AB40-9B6D-E13CB66546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44490" y="3931861"/>
            <a:ext cx="546062" cy="546062"/>
          </a:xfrm>
          <a:prstGeom prst="rect">
            <a:avLst/>
          </a:prstGeom>
        </p:spPr>
      </p:pic>
      <p:grpSp>
        <p:nvGrpSpPr>
          <p:cNvPr id="41" name="Group 40">
            <a:extLst>
              <a:ext uri="{FF2B5EF4-FFF2-40B4-BE49-F238E27FC236}">
                <a16:creationId xmlns:a16="http://schemas.microsoft.com/office/drawing/2014/main" id="{466CECC4-5DD6-494A-9018-F293FC7C4E46}"/>
              </a:ext>
            </a:extLst>
          </p:cNvPr>
          <p:cNvGrpSpPr/>
          <p:nvPr/>
        </p:nvGrpSpPr>
        <p:grpSpPr>
          <a:xfrm>
            <a:off x="3910977" y="3757961"/>
            <a:ext cx="3248724" cy="1152650"/>
            <a:chOff x="3559555" y="3521746"/>
            <a:chExt cx="3248724" cy="1152650"/>
          </a:xfrm>
        </p:grpSpPr>
        <p:sp>
          <p:nvSpPr>
            <p:cNvPr id="12" name="Rectangle 11">
              <a:extLst>
                <a:ext uri="{FF2B5EF4-FFF2-40B4-BE49-F238E27FC236}">
                  <a16:creationId xmlns:a16="http://schemas.microsoft.com/office/drawing/2014/main" id="{37E6942F-64FA-EA4E-8703-8C453B5D666A}"/>
                </a:ext>
              </a:extLst>
            </p:cNvPr>
            <p:cNvSpPr/>
            <p:nvPr/>
          </p:nvSpPr>
          <p:spPr>
            <a:xfrm>
              <a:off x="3833990" y="3778313"/>
              <a:ext cx="239247" cy="6512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5EE184-CEA5-2D41-9309-E1014AA1C17F}"/>
                </a:ext>
              </a:extLst>
            </p:cNvPr>
            <p:cNvSpPr/>
            <p:nvPr/>
          </p:nvSpPr>
          <p:spPr>
            <a:xfrm>
              <a:off x="4190317" y="4382808"/>
              <a:ext cx="239247" cy="46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24FDE29-12B5-7F44-AD01-817AD445379C}"/>
                </a:ext>
              </a:extLst>
            </p:cNvPr>
            <p:cNvSpPr/>
            <p:nvPr/>
          </p:nvSpPr>
          <p:spPr>
            <a:xfrm>
              <a:off x="4594282" y="4369375"/>
              <a:ext cx="239247" cy="601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141BA7-548B-054F-8DC1-8A0DBAF0C773}"/>
                </a:ext>
              </a:extLst>
            </p:cNvPr>
            <p:cNvSpPr txBox="1"/>
            <p:nvPr/>
          </p:nvSpPr>
          <p:spPr>
            <a:xfrm>
              <a:off x="3764298" y="4489730"/>
              <a:ext cx="378630" cy="184666"/>
            </a:xfrm>
            <a:prstGeom prst="rect">
              <a:avLst/>
            </a:prstGeom>
            <a:noFill/>
          </p:spPr>
          <p:txBody>
            <a:bodyPr wrap="none" rtlCol="0">
              <a:spAutoFit/>
            </a:bodyPr>
            <a:lstStyle/>
            <a:p>
              <a:pPr algn="ctr"/>
              <a:r>
                <a:rPr lang="en-US" sz="600" dirty="0"/>
                <a:t>Anger</a:t>
              </a:r>
            </a:p>
          </p:txBody>
        </p:sp>
        <p:sp>
          <p:nvSpPr>
            <p:cNvPr id="21" name="TextBox 20">
              <a:extLst>
                <a:ext uri="{FF2B5EF4-FFF2-40B4-BE49-F238E27FC236}">
                  <a16:creationId xmlns:a16="http://schemas.microsoft.com/office/drawing/2014/main" id="{3AF14EAC-7CE7-754A-8D6E-7E68C2A89698}"/>
                </a:ext>
              </a:extLst>
            </p:cNvPr>
            <p:cNvSpPr txBox="1"/>
            <p:nvPr/>
          </p:nvSpPr>
          <p:spPr>
            <a:xfrm>
              <a:off x="4144671" y="4489730"/>
              <a:ext cx="330540" cy="184666"/>
            </a:xfrm>
            <a:prstGeom prst="rect">
              <a:avLst/>
            </a:prstGeom>
            <a:noFill/>
          </p:spPr>
          <p:txBody>
            <a:bodyPr wrap="none" rtlCol="0">
              <a:spAutoFit/>
            </a:bodyPr>
            <a:lstStyle/>
            <a:p>
              <a:pPr algn="ctr"/>
              <a:r>
                <a:rPr lang="en-US" sz="600" dirty="0"/>
                <a:t>Fear</a:t>
              </a:r>
            </a:p>
          </p:txBody>
        </p:sp>
        <p:sp>
          <p:nvSpPr>
            <p:cNvPr id="22" name="TextBox 21">
              <a:extLst>
                <a:ext uri="{FF2B5EF4-FFF2-40B4-BE49-F238E27FC236}">
                  <a16:creationId xmlns:a16="http://schemas.microsoft.com/office/drawing/2014/main" id="{CD256BED-46F0-0346-9855-B34805F93D3B}"/>
                </a:ext>
              </a:extLst>
            </p:cNvPr>
            <p:cNvSpPr txBox="1"/>
            <p:nvPr/>
          </p:nvSpPr>
          <p:spPr>
            <a:xfrm>
              <a:off x="4476954" y="4489730"/>
              <a:ext cx="463588" cy="184666"/>
            </a:xfrm>
            <a:prstGeom prst="rect">
              <a:avLst/>
            </a:prstGeom>
            <a:noFill/>
          </p:spPr>
          <p:txBody>
            <a:bodyPr wrap="none" rtlCol="0">
              <a:spAutoFit/>
            </a:bodyPr>
            <a:lstStyle/>
            <a:p>
              <a:pPr algn="ctr"/>
              <a:r>
                <a:rPr lang="en-US" sz="600" dirty="0"/>
                <a:t>Sadness</a:t>
              </a:r>
            </a:p>
          </p:txBody>
        </p:sp>
        <p:sp>
          <p:nvSpPr>
            <p:cNvPr id="23" name="TextBox 22">
              <a:extLst>
                <a:ext uri="{FF2B5EF4-FFF2-40B4-BE49-F238E27FC236}">
                  <a16:creationId xmlns:a16="http://schemas.microsoft.com/office/drawing/2014/main" id="{C5BAA802-7F70-EE49-ACA1-ED5526F062F8}"/>
                </a:ext>
              </a:extLst>
            </p:cNvPr>
            <p:cNvSpPr txBox="1"/>
            <p:nvPr/>
          </p:nvSpPr>
          <p:spPr>
            <a:xfrm>
              <a:off x="4942285" y="4489730"/>
              <a:ext cx="530915" cy="184666"/>
            </a:xfrm>
            <a:prstGeom prst="rect">
              <a:avLst/>
            </a:prstGeom>
            <a:noFill/>
          </p:spPr>
          <p:txBody>
            <a:bodyPr wrap="none" rtlCol="0">
              <a:spAutoFit/>
            </a:bodyPr>
            <a:lstStyle/>
            <a:p>
              <a:pPr algn="ctr"/>
              <a:r>
                <a:rPr lang="en-US" sz="600" dirty="0"/>
                <a:t>Happiness</a:t>
              </a:r>
            </a:p>
          </p:txBody>
        </p:sp>
        <p:sp>
          <p:nvSpPr>
            <p:cNvPr id="24" name="TextBox 23">
              <a:extLst>
                <a:ext uri="{FF2B5EF4-FFF2-40B4-BE49-F238E27FC236}">
                  <a16:creationId xmlns:a16="http://schemas.microsoft.com/office/drawing/2014/main" id="{A90154B0-B34D-EA44-9802-1B4283BF6B75}"/>
                </a:ext>
              </a:extLst>
            </p:cNvPr>
            <p:cNvSpPr txBox="1"/>
            <p:nvPr/>
          </p:nvSpPr>
          <p:spPr>
            <a:xfrm>
              <a:off x="5474943" y="4489730"/>
              <a:ext cx="457176" cy="184666"/>
            </a:xfrm>
            <a:prstGeom prst="rect">
              <a:avLst/>
            </a:prstGeom>
            <a:noFill/>
          </p:spPr>
          <p:txBody>
            <a:bodyPr wrap="none" rtlCol="0">
              <a:spAutoFit/>
            </a:bodyPr>
            <a:lstStyle/>
            <a:p>
              <a:pPr algn="ctr"/>
              <a:r>
                <a:rPr lang="en-US" sz="600" dirty="0"/>
                <a:t>Surprise</a:t>
              </a:r>
            </a:p>
          </p:txBody>
        </p:sp>
        <p:sp>
          <p:nvSpPr>
            <p:cNvPr id="25" name="TextBox 24">
              <a:extLst>
                <a:ext uri="{FF2B5EF4-FFF2-40B4-BE49-F238E27FC236}">
                  <a16:creationId xmlns:a16="http://schemas.microsoft.com/office/drawing/2014/main" id="{AB64B491-1979-2A45-ABE3-D89BE8B23C5B}"/>
                </a:ext>
              </a:extLst>
            </p:cNvPr>
            <p:cNvSpPr txBox="1"/>
            <p:nvPr/>
          </p:nvSpPr>
          <p:spPr>
            <a:xfrm>
              <a:off x="5933862" y="4489730"/>
              <a:ext cx="445956" cy="184666"/>
            </a:xfrm>
            <a:prstGeom prst="rect">
              <a:avLst/>
            </a:prstGeom>
            <a:noFill/>
          </p:spPr>
          <p:txBody>
            <a:bodyPr wrap="none" rtlCol="0">
              <a:spAutoFit/>
            </a:bodyPr>
            <a:lstStyle/>
            <a:p>
              <a:pPr algn="ctr"/>
              <a:r>
                <a:rPr lang="en-US" sz="600" dirty="0"/>
                <a:t>Disgust </a:t>
              </a:r>
            </a:p>
          </p:txBody>
        </p:sp>
        <p:sp>
          <p:nvSpPr>
            <p:cNvPr id="26" name="TextBox 25">
              <a:extLst>
                <a:ext uri="{FF2B5EF4-FFF2-40B4-BE49-F238E27FC236}">
                  <a16:creationId xmlns:a16="http://schemas.microsoft.com/office/drawing/2014/main" id="{B0392F79-1528-DF4C-A3C4-FAA469F03BD0}"/>
                </a:ext>
              </a:extLst>
            </p:cNvPr>
            <p:cNvSpPr txBox="1"/>
            <p:nvPr/>
          </p:nvSpPr>
          <p:spPr>
            <a:xfrm>
              <a:off x="6381559" y="4489730"/>
              <a:ext cx="426720" cy="184666"/>
            </a:xfrm>
            <a:prstGeom prst="rect">
              <a:avLst/>
            </a:prstGeom>
            <a:noFill/>
          </p:spPr>
          <p:txBody>
            <a:bodyPr wrap="none" rtlCol="0">
              <a:spAutoFit/>
            </a:bodyPr>
            <a:lstStyle/>
            <a:p>
              <a:pPr algn="ctr"/>
              <a:r>
                <a:rPr lang="en-US" sz="600" dirty="0"/>
                <a:t>Neutral</a:t>
              </a:r>
            </a:p>
          </p:txBody>
        </p:sp>
        <p:cxnSp>
          <p:nvCxnSpPr>
            <p:cNvPr id="27" name="Straight Connector 26">
              <a:extLst>
                <a:ext uri="{FF2B5EF4-FFF2-40B4-BE49-F238E27FC236}">
                  <a16:creationId xmlns:a16="http://schemas.microsoft.com/office/drawing/2014/main" id="{FA24BA32-F987-C545-9ED9-0687A863F2ED}"/>
                </a:ext>
              </a:extLst>
            </p:cNvPr>
            <p:cNvCxnSpPr>
              <a:cxnSpLocks/>
            </p:cNvCxnSpPr>
            <p:nvPr/>
          </p:nvCxnSpPr>
          <p:spPr>
            <a:xfrm>
              <a:off x="3764298" y="4429552"/>
              <a:ext cx="30439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DAC130B-3349-194C-A89B-5FEF988AD7E5}"/>
                </a:ext>
              </a:extLst>
            </p:cNvPr>
            <p:cNvCxnSpPr>
              <a:cxnSpLocks/>
            </p:cNvCxnSpPr>
            <p:nvPr/>
          </p:nvCxnSpPr>
          <p:spPr>
            <a:xfrm flipV="1">
              <a:off x="3764298" y="3586348"/>
              <a:ext cx="0" cy="843205"/>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FE560C5-0E1D-9C47-B9DE-28179EA2C61B}"/>
                </a:ext>
              </a:extLst>
            </p:cNvPr>
            <p:cNvSpPr txBox="1"/>
            <p:nvPr/>
          </p:nvSpPr>
          <p:spPr>
            <a:xfrm>
              <a:off x="3559555" y="3521746"/>
              <a:ext cx="274435" cy="184666"/>
            </a:xfrm>
            <a:prstGeom prst="rect">
              <a:avLst/>
            </a:prstGeom>
            <a:noFill/>
          </p:spPr>
          <p:txBody>
            <a:bodyPr wrap="none" rtlCol="0">
              <a:spAutoFit/>
            </a:bodyPr>
            <a:lstStyle/>
            <a:p>
              <a:pPr algn="ctr"/>
              <a:r>
                <a:rPr lang="en-US" sz="600" dirty="0"/>
                <a:t>10</a:t>
              </a:r>
            </a:p>
          </p:txBody>
        </p:sp>
        <p:sp>
          <p:nvSpPr>
            <p:cNvPr id="34" name="TextBox 33">
              <a:extLst>
                <a:ext uri="{FF2B5EF4-FFF2-40B4-BE49-F238E27FC236}">
                  <a16:creationId xmlns:a16="http://schemas.microsoft.com/office/drawing/2014/main" id="{34A4E0B2-CECD-4E49-A0A3-A9CFF7C1B059}"/>
                </a:ext>
              </a:extLst>
            </p:cNvPr>
            <p:cNvSpPr txBox="1"/>
            <p:nvPr/>
          </p:nvSpPr>
          <p:spPr>
            <a:xfrm>
              <a:off x="3581997" y="3859088"/>
              <a:ext cx="229550" cy="184666"/>
            </a:xfrm>
            <a:prstGeom prst="rect">
              <a:avLst/>
            </a:prstGeom>
            <a:noFill/>
          </p:spPr>
          <p:txBody>
            <a:bodyPr wrap="none" rtlCol="0">
              <a:spAutoFit/>
            </a:bodyPr>
            <a:lstStyle/>
            <a:p>
              <a:pPr algn="ctr"/>
              <a:r>
                <a:rPr lang="en-US" sz="600" dirty="0"/>
                <a:t>6</a:t>
              </a:r>
            </a:p>
          </p:txBody>
        </p:sp>
        <p:sp>
          <p:nvSpPr>
            <p:cNvPr id="35" name="TextBox 34">
              <a:extLst>
                <a:ext uri="{FF2B5EF4-FFF2-40B4-BE49-F238E27FC236}">
                  <a16:creationId xmlns:a16="http://schemas.microsoft.com/office/drawing/2014/main" id="{F6B79A26-A837-E845-BBEA-0B788255AF14}"/>
                </a:ext>
              </a:extLst>
            </p:cNvPr>
            <p:cNvSpPr txBox="1"/>
            <p:nvPr/>
          </p:nvSpPr>
          <p:spPr>
            <a:xfrm>
              <a:off x="3581997" y="4196429"/>
              <a:ext cx="229550" cy="184666"/>
            </a:xfrm>
            <a:prstGeom prst="rect">
              <a:avLst/>
            </a:prstGeom>
            <a:noFill/>
          </p:spPr>
          <p:txBody>
            <a:bodyPr wrap="none" rtlCol="0">
              <a:spAutoFit/>
            </a:bodyPr>
            <a:lstStyle/>
            <a:p>
              <a:pPr algn="ctr"/>
              <a:r>
                <a:rPr lang="en-US" sz="600" dirty="0"/>
                <a:t>2</a:t>
              </a:r>
            </a:p>
          </p:txBody>
        </p:sp>
        <p:sp>
          <p:nvSpPr>
            <p:cNvPr id="36" name="TextBox 35">
              <a:extLst>
                <a:ext uri="{FF2B5EF4-FFF2-40B4-BE49-F238E27FC236}">
                  <a16:creationId xmlns:a16="http://schemas.microsoft.com/office/drawing/2014/main" id="{64D46A05-7B9A-D94D-860D-DA0A004E81AE}"/>
                </a:ext>
              </a:extLst>
            </p:cNvPr>
            <p:cNvSpPr txBox="1"/>
            <p:nvPr/>
          </p:nvSpPr>
          <p:spPr>
            <a:xfrm>
              <a:off x="3581997" y="3690417"/>
              <a:ext cx="229550" cy="184666"/>
            </a:xfrm>
            <a:prstGeom prst="rect">
              <a:avLst/>
            </a:prstGeom>
            <a:noFill/>
          </p:spPr>
          <p:txBody>
            <a:bodyPr wrap="none" rtlCol="0">
              <a:spAutoFit/>
            </a:bodyPr>
            <a:lstStyle/>
            <a:p>
              <a:pPr algn="ctr"/>
              <a:r>
                <a:rPr lang="en-US" sz="600" dirty="0"/>
                <a:t>8</a:t>
              </a:r>
            </a:p>
          </p:txBody>
        </p:sp>
        <p:sp>
          <p:nvSpPr>
            <p:cNvPr id="37" name="TextBox 36">
              <a:extLst>
                <a:ext uri="{FF2B5EF4-FFF2-40B4-BE49-F238E27FC236}">
                  <a16:creationId xmlns:a16="http://schemas.microsoft.com/office/drawing/2014/main" id="{BBCEDEB4-EEDA-F64C-B8D3-582D293D4E97}"/>
                </a:ext>
              </a:extLst>
            </p:cNvPr>
            <p:cNvSpPr txBox="1"/>
            <p:nvPr/>
          </p:nvSpPr>
          <p:spPr>
            <a:xfrm>
              <a:off x="3581997" y="4027759"/>
              <a:ext cx="229550" cy="184666"/>
            </a:xfrm>
            <a:prstGeom prst="rect">
              <a:avLst/>
            </a:prstGeom>
            <a:noFill/>
          </p:spPr>
          <p:txBody>
            <a:bodyPr wrap="none" rtlCol="0">
              <a:spAutoFit/>
            </a:bodyPr>
            <a:lstStyle/>
            <a:p>
              <a:pPr algn="ctr"/>
              <a:r>
                <a:rPr lang="en-US" sz="600" dirty="0"/>
                <a:t>4</a:t>
              </a:r>
            </a:p>
          </p:txBody>
        </p:sp>
      </p:grpSp>
      <p:sp>
        <p:nvSpPr>
          <p:cNvPr id="39" name="Right Arrow 38">
            <a:extLst>
              <a:ext uri="{FF2B5EF4-FFF2-40B4-BE49-F238E27FC236}">
                <a16:creationId xmlns:a16="http://schemas.microsoft.com/office/drawing/2014/main" id="{F76E209D-5FC2-084A-8851-C8C50DB1EAD1}"/>
              </a:ext>
            </a:extLst>
          </p:cNvPr>
          <p:cNvSpPr/>
          <p:nvPr/>
        </p:nvSpPr>
        <p:spPr>
          <a:xfrm>
            <a:off x="2389159" y="4092993"/>
            <a:ext cx="313371" cy="195144"/>
          </a:xfrm>
          <a:prstGeom prst="rightArrow">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40" name="TextBox 39">
            <a:extLst>
              <a:ext uri="{FF2B5EF4-FFF2-40B4-BE49-F238E27FC236}">
                <a16:creationId xmlns:a16="http://schemas.microsoft.com/office/drawing/2014/main" id="{C070458B-58D6-1440-9A6A-EF16F56623B3}"/>
              </a:ext>
            </a:extLst>
          </p:cNvPr>
          <p:cNvSpPr txBox="1"/>
          <p:nvPr/>
        </p:nvSpPr>
        <p:spPr>
          <a:xfrm>
            <a:off x="2633750" y="4353701"/>
            <a:ext cx="1007007" cy="261610"/>
          </a:xfrm>
          <a:prstGeom prst="rect">
            <a:avLst/>
          </a:prstGeom>
          <a:noFill/>
        </p:spPr>
        <p:txBody>
          <a:bodyPr wrap="none" rtlCol="0">
            <a:spAutoFit/>
          </a:bodyPr>
          <a:lstStyle/>
          <a:p>
            <a:pPr algn="ctr"/>
            <a:r>
              <a:rPr lang="en-US" sz="1100" u="sng" dirty="0"/>
              <a:t>Labelers Vote</a:t>
            </a:r>
          </a:p>
        </p:txBody>
      </p:sp>
      <p:sp>
        <p:nvSpPr>
          <p:cNvPr id="43" name="Right Arrow 42">
            <a:extLst>
              <a:ext uri="{FF2B5EF4-FFF2-40B4-BE49-F238E27FC236}">
                <a16:creationId xmlns:a16="http://schemas.microsoft.com/office/drawing/2014/main" id="{8CE10C0D-920D-1F45-AB10-912AD1563D33}"/>
              </a:ext>
            </a:extLst>
          </p:cNvPr>
          <p:cNvSpPr/>
          <p:nvPr/>
        </p:nvSpPr>
        <p:spPr>
          <a:xfrm>
            <a:off x="3546005" y="4092993"/>
            <a:ext cx="313371" cy="195144"/>
          </a:xfrm>
          <a:prstGeom prst="rightArrow">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44" name="Right Arrow 43">
            <a:extLst>
              <a:ext uri="{FF2B5EF4-FFF2-40B4-BE49-F238E27FC236}">
                <a16:creationId xmlns:a16="http://schemas.microsoft.com/office/drawing/2014/main" id="{F5DEC90E-31DB-BC43-93BB-3E4598029E7E}"/>
              </a:ext>
            </a:extLst>
          </p:cNvPr>
          <p:cNvSpPr/>
          <p:nvPr/>
        </p:nvSpPr>
        <p:spPr>
          <a:xfrm>
            <a:off x="7344130" y="4107320"/>
            <a:ext cx="313371" cy="195144"/>
          </a:xfrm>
          <a:prstGeom prst="rightArrow">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pic>
        <p:nvPicPr>
          <p:cNvPr id="45" name="Picture 44">
            <a:extLst>
              <a:ext uri="{FF2B5EF4-FFF2-40B4-BE49-F238E27FC236}">
                <a16:creationId xmlns:a16="http://schemas.microsoft.com/office/drawing/2014/main" id="{3396AD6B-6E04-164B-8E12-F403CB04B230}"/>
              </a:ext>
            </a:extLst>
          </p:cNvPr>
          <p:cNvPicPr>
            <a:picLocks noChangeAspect="1"/>
          </p:cNvPicPr>
          <p:nvPr/>
        </p:nvPicPr>
        <p:blipFill>
          <a:blip r:embed="rId5"/>
          <a:stretch>
            <a:fillRect/>
          </a:stretch>
        </p:blipFill>
        <p:spPr>
          <a:xfrm>
            <a:off x="1503269" y="3778205"/>
            <a:ext cx="587614" cy="875661"/>
          </a:xfrm>
          <a:prstGeom prst="rect">
            <a:avLst/>
          </a:prstGeom>
        </p:spPr>
      </p:pic>
      <p:sp>
        <p:nvSpPr>
          <p:cNvPr id="46" name="TextBox 45">
            <a:extLst>
              <a:ext uri="{FF2B5EF4-FFF2-40B4-BE49-F238E27FC236}">
                <a16:creationId xmlns:a16="http://schemas.microsoft.com/office/drawing/2014/main" id="{E76E099D-2F7F-CF41-9BDA-516AA59BBE1C}"/>
              </a:ext>
            </a:extLst>
          </p:cNvPr>
          <p:cNvSpPr txBox="1"/>
          <p:nvPr/>
        </p:nvSpPr>
        <p:spPr>
          <a:xfrm>
            <a:off x="7784928" y="4049136"/>
            <a:ext cx="563424" cy="276999"/>
          </a:xfrm>
          <a:prstGeom prst="rect">
            <a:avLst/>
          </a:prstGeom>
          <a:noFill/>
        </p:spPr>
        <p:txBody>
          <a:bodyPr wrap="none" rtlCol="0">
            <a:spAutoFit/>
          </a:bodyPr>
          <a:lstStyle/>
          <a:p>
            <a:r>
              <a:rPr lang="en-US" sz="1200" u="sng" dirty="0">
                <a:solidFill>
                  <a:schemeClr val="accent1"/>
                </a:solidFill>
              </a:rPr>
              <a:t>Angry</a:t>
            </a:r>
          </a:p>
        </p:txBody>
      </p:sp>
      <p:sp>
        <p:nvSpPr>
          <p:cNvPr id="42" name="Rectangle 41">
            <a:extLst>
              <a:ext uri="{FF2B5EF4-FFF2-40B4-BE49-F238E27FC236}">
                <a16:creationId xmlns:a16="http://schemas.microsoft.com/office/drawing/2014/main" id="{6839B08F-DCBB-5A44-AA09-CD95AC15A434}"/>
              </a:ext>
            </a:extLst>
          </p:cNvPr>
          <p:cNvSpPr/>
          <p:nvPr/>
        </p:nvSpPr>
        <p:spPr>
          <a:xfrm>
            <a:off x="1262577" y="1970343"/>
            <a:ext cx="920828" cy="48307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Sample Mislabeled Images</a:t>
            </a:r>
          </a:p>
        </p:txBody>
      </p:sp>
      <p:sp>
        <p:nvSpPr>
          <p:cNvPr id="48" name="Rectangle 47">
            <a:extLst>
              <a:ext uri="{FF2B5EF4-FFF2-40B4-BE49-F238E27FC236}">
                <a16:creationId xmlns:a16="http://schemas.microsoft.com/office/drawing/2014/main" id="{89890FF4-4409-EF4F-AD6C-14E38505F8D5}"/>
              </a:ext>
            </a:extLst>
          </p:cNvPr>
          <p:cNvSpPr/>
          <p:nvPr/>
        </p:nvSpPr>
        <p:spPr>
          <a:xfrm>
            <a:off x="423262" y="3963425"/>
            <a:ext cx="920828" cy="48307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New Labeling Scheme</a:t>
            </a:r>
          </a:p>
        </p:txBody>
      </p:sp>
    </p:spTree>
    <p:extLst>
      <p:ext uri="{BB962C8B-B14F-4D97-AF65-F5344CB8AC3E}">
        <p14:creationId xmlns:p14="http://schemas.microsoft.com/office/powerpoint/2010/main" val="1319678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Data Preprocessing</a:t>
            </a:r>
            <a:br>
              <a:rPr lang="en-US" dirty="0"/>
            </a:br>
            <a:r>
              <a:rPr lang="en-US" sz="1400" dirty="0">
                <a:solidFill>
                  <a:schemeClr val="accent1"/>
                </a:solidFill>
              </a:rPr>
              <a:t>Under and Oversampling</a:t>
            </a:r>
            <a:endParaRPr lang="en-US" dirty="0">
              <a:solidFill>
                <a:schemeClr val="accent1"/>
              </a:solidFill>
            </a:endParaRP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p:txBody>
          <a:bodyPr/>
          <a:lstStyle/>
          <a:p>
            <a:r>
              <a:rPr lang="en-US" dirty="0"/>
              <a:t>Due to the unbalanced nature of the classes our team attempted to improve model performance by using </a:t>
            </a:r>
            <a:r>
              <a:rPr lang="en-US" i="1" dirty="0"/>
              <a:t>Under Sampling</a:t>
            </a:r>
            <a:r>
              <a:rPr lang="en-US" dirty="0"/>
              <a:t>, for overrepresented classes, and </a:t>
            </a:r>
            <a:r>
              <a:rPr lang="en-US" i="1" dirty="0"/>
              <a:t>Oversampling</a:t>
            </a:r>
            <a:r>
              <a:rPr lang="en-US" dirty="0"/>
              <a:t>, on underrepresented classes.  </a:t>
            </a:r>
          </a:p>
          <a:p>
            <a:pPr lvl="1"/>
            <a:r>
              <a:rPr lang="en-US" u="sng" dirty="0">
                <a:solidFill>
                  <a:srgbClr val="006BB5"/>
                </a:solidFill>
              </a:rPr>
              <a:t>Under Sampling</a:t>
            </a:r>
            <a:r>
              <a:rPr lang="en-US" dirty="0"/>
              <a:t>: We used a One-Sided Selection technique for under sampling which uses Tomek Links and a Condensed Nearest Neighbors (CNN) algorithm to remove datapoints</a:t>
            </a:r>
            <a:r>
              <a:rPr lang="en-US" baseline="30000" dirty="0"/>
              <a:t>3</a:t>
            </a:r>
            <a:r>
              <a:rPr lang="en-US" dirty="0"/>
              <a:t>.  This type of under sampling will attempt to remove observations that below to the overrepresented classes and whose nearest neighbor is from another class.</a:t>
            </a:r>
          </a:p>
          <a:p>
            <a:pPr lvl="1"/>
            <a:r>
              <a:rPr lang="en-US" u="sng" dirty="0">
                <a:solidFill>
                  <a:schemeClr val="bg2">
                    <a:lumMod val="75000"/>
                  </a:schemeClr>
                </a:solidFill>
              </a:rPr>
              <a:t>Oversampling</a:t>
            </a:r>
            <a:r>
              <a:rPr lang="en-US" dirty="0"/>
              <a:t>: We utilized the Synthetic Minority Oversampling Technique (SMOTE) which generates new samples for underrepresented classes so we get a more balanced set</a:t>
            </a:r>
            <a:r>
              <a:rPr lang="en-US" baseline="30000" dirty="0"/>
              <a:t>4</a:t>
            </a:r>
            <a:r>
              <a:rPr lang="en-US" dirty="0"/>
              <a:t>.  </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6</a:t>
            </a:fld>
            <a:endParaRPr lang="en-US" dirty="0"/>
          </a:p>
        </p:txBody>
      </p:sp>
      <p:sp>
        <p:nvSpPr>
          <p:cNvPr id="5" name="Text Placeholder 4">
            <a:extLst>
              <a:ext uri="{FF2B5EF4-FFF2-40B4-BE49-F238E27FC236}">
                <a16:creationId xmlns:a16="http://schemas.microsoft.com/office/drawing/2014/main" id="{AF73116D-77B8-1F44-8F3D-94E1723358E6}"/>
              </a:ext>
            </a:extLst>
          </p:cNvPr>
          <p:cNvSpPr>
            <a:spLocks noGrp="1"/>
          </p:cNvSpPr>
          <p:nvPr>
            <p:ph type="body" sz="quarter" idx="10"/>
          </p:nvPr>
        </p:nvSpPr>
        <p:spPr>
          <a:xfrm>
            <a:off x="207328" y="4610126"/>
            <a:ext cx="5731559" cy="287834"/>
          </a:xfrm>
        </p:spPr>
        <p:txBody>
          <a:bodyPr/>
          <a:lstStyle/>
          <a:p>
            <a:r>
              <a:rPr lang="en-US" baseline="30000" dirty="0"/>
              <a:t>3 </a:t>
            </a:r>
            <a:r>
              <a:rPr lang="en-US" dirty="0"/>
              <a:t>J. Brownlee. </a:t>
            </a:r>
            <a:r>
              <a:rPr lang="en-US" dirty="0" err="1"/>
              <a:t>Undersampling</a:t>
            </a:r>
            <a:r>
              <a:rPr lang="en-US" dirty="0"/>
              <a:t> Algorithms for Imbalanced Classification, 2020</a:t>
            </a:r>
          </a:p>
          <a:p>
            <a:r>
              <a:rPr lang="en-US" baseline="30000" dirty="0"/>
              <a:t>4 </a:t>
            </a:r>
            <a:r>
              <a:rPr lang="en-US" dirty="0"/>
              <a:t>J. Brownlee. SMOTE for Imbalanced Classification with Python, 2020</a:t>
            </a:r>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a:extLst>
              <a:ext uri="{FF2B5EF4-FFF2-40B4-BE49-F238E27FC236}">
                <a16:creationId xmlns:a16="http://schemas.microsoft.com/office/drawing/2014/main" id="{E5810FE0-0FF4-C94E-9BAD-F03F926684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003" y="3139818"/>
            <a:ext cx="19050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4">
            <a:extLst>
              <a:ext uri="{FF2B5EF4-FFF2-40B4-BE49-F238E27FC236}">
                <a16:creationId xmlns:a16="http://schemas.microsoft.com/office/drawing/2014/main" id="{84182A3D-9CCF-3443-A57E-A37A837DA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4495" y="3146168"/>
            <a:ext cx="1866900" cy="12446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5">
            <a:extLst>
              <a:ext uri="{FF2B5EF4-FFF2-40B4-BE49-F238E27FC236}">
                <a16:creationId xmlns:a16="http://schemas.microsoft.com/office/drawing/2014/main" id="{2DFD965C-EC92-6049-9A3B-A5322E425F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3557"/>
          <a:stretch>
            <a:fillRect/>
          </a:stretch>
        </p:blipFill>
        <p:spPr bwMode="auto">
          <a:xfrm>
            <a:off x="5938887" y="3152518"/>
            <a:ext cx="1905000" cy="1231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C40B740A-130E-E240-A59D-806B49585D24}"/>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C510A564-CCAE-0441-9229-70CE82595D1D}"/>
              </a:ext>
            </a:extLst>
          </p:cNvPr>
          <p:cNvSpPr>
            <a:spLocks noChangeArrowheads="1"/>
          </p:cNvSpPr>
          <p:nvPr/>
        </p:nvSpPr>
        <p:spPr bwMode="auto">
          <a:xfrm>
            <a:off x="0" y="1714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DE107C0A-FFBD-A34C-B7DD-D0571F3FB2ED}"/>
              </a:ext>
            </a:extLst>
          </p:cNvPr>
          <p:cNvSpPr>
            <a:spLocks noChangeArrowheads="1"/>
          </p:cNvSpPr>
          <p:nvPr/>
        </p:nvSpPr>
        <p:spPr bwMode="auto">
          <a:xfrm>
            <a:off x="0" y="2959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CBE3AF8B-EA00-5740-B8BB-ABF0FB19D001}"/>
              </a:ext>
            </a:extLst>
          </p:cNvPr>
          <p:cNvSpPr/>
          <p:nvPr/>
        </p:nvSpPr>
        <p:spPr>
          <a:xfrm>
            <a:off x="3374495" y="4562928"/>
            <a:ext cx="4607626" cy="334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Under and Oversampling actually decreased our accuracy so we dropped it!</a:t>
            </a:r>
          </a:p>
        </p:txBody>
      </p:sp>
    </p:spTree>
    <p:extLst>
      <p:ext uri="{BB962C8B-B14F-4D97-AF65-F5344CB8AC3E}">
        <p14:creationId xmlns:p14="http://schemas.microsoft.com/office/powerpoint/2010/main" val="2399414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Data Preprocessing</a:t>
            </a:r>
            <a:br>
              <a:rPr lang="en-US" dirty="0"/>
            </a:br>
            <a:r>
              <a:rPr lang="en-US" sz="1400" dirty="0">
                <a:solidFill>
                  <a:schemeClr val="accent1"/>
                </a:solidFill>
              </a:rPr>
              <a:t>Pixel Normalization and Unwrapping</a:t>
            </a:r>
            <a:endParaRPr lang="en-US" dirty="0">
              <a:solidFill>
                <a:schemeClr val="accent1"/>
              </a:solidFill>
            </a:endParaRP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p:txBody>
          <a:bodyPr/>
          <a:lstStyle/>
          <a:p>
            <a:r>
              <a:rPr lang="en-US" dirty="0">
                <a:solidFill>
                  <a:schemeClr val="bg2">
                    <a:lumMod val="75000"/>
                  </a:schemeClr>
                </a:solidFill>
              </a:rPr>
              <a:t>Pixel Normalization</a:t>
            </a:r>
            <a:r>
              <a:rPr lang="en-US" dirty="0"/>
              <a:t> </a:t>
            </a:r>
          </a:p>
          <a:p>
            <a:pPr lvl="1"/>
            <a:r>
              <a:rPr lang="en-US" dirty="0"/>
              <a:t>For our CVAE and CNN models we divide all the pixels values by 255 to normalize them.</a:t>
            </a:r>
          </a:p>
          <a:p>
            <a:endParaRPr lang="en-US" dirty="0"/>
          </a:p>
          <a:p>
            <a:r>
              <a:rPr lang="en-US" dirty="0">
                <a:solidFill>
                  <a:schemeClr val="tx2">
                    <a:lumMod val="60000"/>
                    <a:lumOff val="40000"/>
                  </a:schemeClr>
                </a:solidFill>
              </a:rPr>
              <a:t>Pixel Unwrapping</a:t>
            </a:r>
          </a:p>
          <a:p>
            <a:pPr lvl="1"/>
            <a:r>
              <a:rPr lang="en-US" dirty="0"/>
              <a:t>The SVM and </a:t>
            </a:r>
            <a:r>
              <a:rPr lang="en-US" dirty="0" err="1"/>
              <a:t>XGBoost</a:t>
            </a:r>
            <a:r>
              <a:rPr lang="en-US" dirty="0"/>
              <a:t> libraries do not natively support sending images to a model.  This required the team to reformat the pixels for each image before sending to a model for training and predicting.</a:t>
            </a:r>
          </a:p>
          <a:p>
            <a:pPr lvl="1"/>
            <a:r>
              <a:rPr lang="en-US" dirty="0"/>
              <a:t>In order to accomplish this, we simply reshaped the image pixels using the built in NumPy functions.  </a:t>
            </a:r>
          </a:p>
          <a:p>
            <a:pPr lvl="1"/>
            <a:r>
              <a:rPr lang="en-US" dirty="0"/>
              <a:t>We did not normalize the pixels by dividing by 255 since both models will use Principal Component Analysis (PCA) to reduce the dimension which is already normalized.</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7</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4">
            <a:extLst>
              <a:ext uri="{FF2B5EF4-FFF2-40B4-BE49-F238E27FC236}">
                <a16:creationId xmlns:a16="http://schemas.microsoft.com/office/drawing/2014/main" id="{C40B740A-130E-E240-A59D-806B49585D24}"/>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C510A564-CCAE-0441-9229-70CE82595D1D}"/>
              </a:ext>
            </a:extLst>
          </p:cNvPr>
          <p:cNvSpPr>
            <a:spLocks noChangeArrowheads="1"/>
          </p:cNvSpPr>
          <p:nvPr/>
        </p:nvSpPr>
        <p:spPr bwMode="auto">
          <a:xfrm>
            <a:off x="0" y="1714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DE107C0A-FFBD-A34C-B7DD-D0571F3FB2ED}"/>
              </a:ext>
            </a:extLst>
          </p:cNvPr>
          <p:cNvSpPr>
            <a:spLocks noChangeArrowheads="1"/>
          </p:cNvSpPr>
          <p:nvPr/>
        </p:nvSpPr>
        <p:spPr bwMode="auto">
          <a:xfrm>
            <a:off x="0" y="2959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6" name="Picture 15">
            <a:extLst>
              <a:ext uri="{FF2B5EF4-FFF2-40B4-BE49-F238E27FC236}">
                <a16:creationId xmlns:a16="http://schemas.microsoft.com/office/drawing/2014/main" id="{CCE52DE2-DEF0-A74B-BA86-3CCA51CF8F2E}"/>
              </a:ext>
            </a:extLst>
          </p:cNvPr>
          <p:cNvPicPr/>
          <p:nvPr/>
        </p:nvPicPr>
        <p:blipFill>
          <a:blip r:embed="rId2"/>
          <a:stretch>
            <a:fillRect/>
          </a:stretch>
        </p:blipFill>
        <p:spPr>
          <a:xfrm>
            <a:off x="1711910" y="3319850"/>
            <a:ext cx="5201793" cy="1590761"/>
          </a:xfrm>
          <a:prstGeom prst="rect">
            <a:avLst/>
          </a:prstGeom>
        </p:spPr>
      </p:pic>
    </p:spTree>
    <p:extLst>
      <p:ext uri="{BB962C8B-B14F-4D97-AF65-F5344CB8AC3E}">
        <p14:creationId xmlns:p14="http://schemas.microsoft.com/office/powerpoint/2010/main" val="3376400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Feature Engineering</a:t>
            </a:r>
            <a:br>
              <a:rPr lang="en-US" dirty="0"/>
            </a:br>
            <a:r>
              <a:rPr lang="en-US" sz="1400" dirty="0" err="1">
                <a:solidFill>
                  <a:schemeClr val="accent1"/>
                </a:solidFill>
              </a:rPr>
              <a:t>DLib</a:t>
            </a:r>
            <a:r>
              <a:rPr lang="en-US" sz="1400" dirty="0">
                <a:solidFill>
                  <a:schemeClr val="accent1"/>
                </a:solidFill>
              </a:rPr>
              <a:t> Face Landmarks</a:t>
            </a:r>
            <a:endParaRPr lang="en-US" dirty="0">
              <a:solidFill>
                <a:schemeClr val="accent1"/>
              </a:solidFill>
            </a:endParaRP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a:xfrm>
            <a:off x="207328" y="985315"/>
            <a:ext cx="5593768" cy="3530844"/>
          </a:xfrm>
        </p:spPr>
        <p:txBody>
          <a:bodyPr/>
          <a:lstStyle/>
          <a:p>
            <a:r>
              <a:rPr lang="en-US" dirty="0"/>
              <a:t>All facial expressions can be broken down into individual components of muscle movement called Action Units (AU) described in the Facial Action Coding System (FACS)</a:t>
            </a:r>
            <a:r>
              <a:rPr lang="en-US" baseline="30000" dirty="0"/>
              <a:t>9</a:t>
            </a:r>
            <a:r>
              <a:rPr lang="en-US" dirty="0"/>
              <a:t>.  </a:t>
            </a:r>
          </a:p>
          <a:p>
            <a:pPr lvl="1"/>
            <a:r>
              <a:rPr lang="en-US" dirty="0"/>
              <a:t>This motivated our team to try and engineer features from the images to capture key facial features, or landmarks, to help classify the emotions expressed in the facial AUs we detect.   </a:t>
            </a:r>
          </a:p>
          <a:p>
            <a:pPr lvl="1"/>
            <a:endParaRPr lang="en-US" dirty="0"/>
          </a:p>
          <a:p>
            <a:r>
              <a:rPr lang="en-US" dirty="0"/>
              <a:t>To enable out team to capture the facial landmarks we utilized the </a:t>
            </a:r>
            <a:r>
              <a:rPr lang="en-US" dirty="0" err="1"/>
              <a:t>DLib</a:t>
            </a:r>
            <a:r>
              <a:rPr lang="en-US" dirty="0"/>
              <a:t> library.  </a:t>
            </a:r>
          </a:p>
          <a:p>
            <a:pPr lvl="1"/>
            <a:r>
              <a:rPr lang="en-US" dirty="0"/>
              <a:t>To extract the landmarks, we first detect all faces in the image using the frontal face detector and then we get the landmarks using the shape predictor.  </a:t>
            </a:r>
          </a:p>
          <a:p>
            <a:pPr lvl="1"/>
            <a:r>
              <a:rPr lang="en-US" dirty="0"/>
              <a:t>The shape predictor uses a set of pre-trained weights and returns a group of 68 points for each face detected in an image which we will use as new features in our prediction models.</a:t>
            </a:r>
          </a:p>
          <a:p>
            <a:endParaRPr lang="en-US" dirty="0"/>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8</a:t>
            </a:fld>
            <a:endParaRPr lang="en-US" dirty="0"/>
          </a:p>
        </p:txBody>
      </p:sp>
      <p:sp>
        <p:nvSpPr>
          <p:cNvPr id="5" name="Text Placeholder 4">
            <a:extLst>
              <a:ext uri="{FF2B5EF4-FFF2-40B4-BE49-F238E27FC236}">
                <a16:creationId xmlns:a16="http://schemas.microsoft.com/office/drawing/2014/main" id="{AF73116D-77B8-1F44-8F3D-94E1723358E6}"/>
              </a:ext>
            </a:extLst>
          </p:cNvPr>
          <p:cNvSpPr>
            <a:spLocks noGrp="1"/>
          </p:cNvSpPr>
          <p:nvPr>
            <p:ph type="body" sz="quarter" idx="10"/>
          </p:nvPr>
        </p:nvSpPr>
        <p:spPr/>
        <p:txBody>
          <a:bodyPr/>
          <a:lstStyle/>
          <a:p>
            <a:r>
              <a:rPr lang="en-US" baseline="30000" dirty="0"/>
              <a:t>5 </a:t>
            </a:r>
            <a:r>
              <a:rPr lang="en-US" dirty="0"/>
              <a:t>Ekman. Facial Action Coding System.</a:t>
            </a:r>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1EEE78E8-FF8E-D541-869B-89834307E7F5}"/>
              </a:ext>
            </a:extLst>
          </p:cNvPr>
          <p:cNvSpPr>
            <a:spLocks noChangeArrowheads="1"/>
          </p:cNvSpPr>
          <p:nvPr/>
        </p:nvSpPr>
        <p:spPr bwMode="auto">
          <a:xfrm>
            <a:off x="3301340" y="23039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10">
            <a:extLst>
              <a:ext uri="{FF2B5EF4-FFF2-40B4-BE49-F238E27FC236}">
                <a16:creationId xmlns:a16="http://schemas.microsoft.com/office/drawing/2014/main" id="{C40B622A-3C27-7042-BDB0-84F598B2F90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156725" y="985315"/>
            <a:ext cx="2547256" cy="13825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72937E7-0176-FC43-89F4-B9C5FB2C2846}"/>
              </a:ext>
            </a:extLst>
          </p:cNvPr>
          <p:cNvPicPr/>
          <p:nvPr/>
        </p:nvPicPr>
        <p:blipFill rotWithShape="1">
          <a:blip r:embed="rId4" cstate="print">
            <a:extLst>
              <a:ext uri="{28A0092B-C50C-407E-A947-70E740481C1C}">
                <a14:useLocalDpi xmlns:a14="http://schemas.microsoft.com/office/drawing/2010/main" val="0"/>
              </a:ext>
            </a:extLst>
          </a:blip>
          <a:srcRect l="6946" t="9615" r="18056" b="41666"/>
          <a:stretch/>
        </p:blipFill>
        <p:spPr bwMode="auto">
          <a:xfrm>
            <a:off x="5938887" y="2933597"/>
            <a:ext cx="2982933" cy="129681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8794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Feature Engineering</a:t>
            </a:r>
            <a:br>
              <a:rPr lang="en-US" dirty="0"/>
            </a:br>
            <a:r>
              <a:rPr lang="en-US" sz="1400" dirty="0" err="1">
                <a:solidFill>
                  <a:schemeClr val="accent1"/>
                </a:solidFill>
              </a:rPr>
              <a:t>DLib</a:t>
            </a:r>
            <a:r>
              <a:rPr lang="en-US" sz="1400" dirty="0">
                <a:solidFill>
                  <a:schemeClr val="accent1"/>
                </a:solidFill>
              </a:rPr>
              <a:t> Face Landmarks cont.</a:t>
            </a:r>
            <a:endParaRPr lang="en-US" dirty="0">
              <a:solidFill>
                <a:schemeClr val="accent1"/>
              </a:solidFill>
            </a:endParaRP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a:xfrm>
            <a:off x="207328" y="985315"/>
            <a:ext cx="8141024" cy="3530844"/>
          </a:xfrm>
        </p:spPr>
        <p:txBody>
          <a:bodyPr/>
          <a:lstStyle/>
          <a:p>
            <a:r>
              <a:rPr lang="en-US" dirty="0"/>
              <a:t>In addition to the 68 x and y values of each facial landmark we also compute the magnitude of each point as well as direction or bearing to the midpoint of the face.  </a:t>
            </a:r>
          </a:p>
          <a:p>
            <a:pPr lvl="1"/>
            <a:r>
              <a:rPr lang="en-US" dirty="0"/>
              <a:t>This led to our final landmark feature set as the following.</a:t>
            </a:r>
          </a:p>
          <a:p>
            <a:endParaRPr lang="en-US" dirty="0"/>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9</a:t>
            </a:fld>
            <a:endParaRPr lang="en-US" dirty="0"/>
          </a:p>
        </p:txBody>
      </p:sp>
      <p:sp>
        <p:nvSpPr>
          <p:cNvPr id="5" name="Text Placeholder 4">
            <a:extLst>
              <a:ext uri="{FF2B5EF4-FFF2-40B4-BE49-F238E27FC236}">
                <a16:creationId xmlns:a16="http://schemas.microsoft.com/office/drawing/2014/main" id="{AF73116D-77B8-1F44-8F3D-94E1723358E6}"/>
              </a:ext>
            </a:extLst>
          </p:cNvPr>
          <p:cNvSpPr>
            <a:spLocks noGrp="1"/>
          </p:cNvSpPr>
          <p:nvPr>
            <p:ph type="body" sz="quarter" idx="10"/>
          </p:nvPr>
        </p:nvSpPr>
        <p:spPr/>
        <p:txBody>
          <a:bodyPr/>
          <a:lstStyle/>
          <a:p>
            <a:r>
              <a:rPr lang="en-US" baseline="30000" dirty="0"/>
              <a:t>5 </a:t>
            </a:r>
            <a:r>
              <a:rPr lang="en-US" dirty="0"/>
              <a:t>Ekman. Facial Action Coding System.</a:t>
            </a:r>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1EEE78E8-FF8E-D541-869B-89834307E7F5}"/>
              </a:ext>
            </a:extLst>
          </p:cNvPr>
          <p:cNvSpPr>
            <a:spLocks noChangeArrowheads="1"/>
          </p:cNvSpPr>
          <p:nvPr/>
        </p:nvSpPr>
        <p:spPr bwMode="auto">
          <a:xfrm>
            <a:off x="3301340" y="23039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F7E131D-EDFA-734D-9191-550771F8D58A}"/>
                  </a:ext>
                </a:extLst>
              </p:cNvPr>
              <p:cNvSpPr/>
              <p:nvPr/>
            </p:nvSpPr>
            <p:spPr>
              <a:xfrm>
                <a:off x="2195889" y="2586958"/>
                <a:ext cx="6931947" cy="9581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libri" panose="020F0502020204030204" pitchFamily="34" charset="0"/>
                          <a:cs typeface="Times New Roman" panose="02020603050405020304" pitchFamily="18" charset="0"/>
                        </a:rPr>
                        <m:t>𝑙𝑎𝑛𝑑𝑚𝑎𝑟𝑘𝐹𝑒𝑎𝑡𝑢𝑟𝑒</m:t>
                      </m:r>
                      <m:r>
                        <a:rPr lang="en-US" i="1" smtClean="0">
                          <a:latin typeface="Cambria Math" panose="02040503050406030204" pitchFamily="18" charset="0"/>
                          <a:ea typeface="Calibri" panose="020F0502020204030204" pitchFamily="34" charset="0"/>
                          <a:cs typeface="Times New Roman" panose="02020603050405020304" pitchFamily="18" charset="0"/>
                        </a:rPr>
                        <m:t>= </m:t>
                      </m:r>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𝑝𝑡</m:t>
                              </m:r>
                              <m:r>
                                <a:rPr lang="en-US" i="1">
                                  <a:latin typeface="Cambria Math" panose="02040503050406030204" pitchFamily="18" charset="0"/>
                                  <a:ea typeface="Calibri" panose="020F0502020204030204" pitchFamily="34" charset="0"/>
                                  <a:cs typeface="Times New Roman" panose="02020603050405020304" pitchFamily="18" charset="0"/>
                                </a:rPr>
                                <m:t>1</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𝑦</m:t>
                              </m:r>
                            </m:e>
                            <m:sub>
                              <m:r>
                                <a:rPr lang="en-US" i="1">
                                  <a:latin typeface="Cambria Math" panose="02040503050406030204" pitchFamily="18" charset="0"/>
                                  <a:ea typeface="Calibri" panose="020F0502020204030204" pitchFamily="34" charset="0"/>
                                  <a:cs typeface="Times New Roman" panose="02020603050405020304" pitchFamily="18" charset="0"/>
                                </a:rPr>
                                <m:t>𝑝𝑡</m:t>
                              </m:r>
                              <m:r>
                                <a:rPr lang="en-US" i="1">
                                  <a:latin typeface="Cambria Math" panose="02040503050406030204" pitchFamily="18" charset="0"/>
                                  <a:ea typeface="Calibri" panose="020F0502020204030204" pitchFamily="34" charset="0"/>
                                  <a:cs typeface="Times New Roman" panose="02020603050405020304" pitchFamily="18" charset="0"/>
                                </a:rPr>
                                <m:t>1</m:t>
                              </m:r>
                            </m:sub>
                          </m:sSub>
                          <m:r>
                            <a:rPr lang="en-US" i="1">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𝑚𝑎𝑔</m:t>
                              </m:r>
                            </m:e>
                            <m:sub>
                              <m:r>
                                <a:rPr lang="en-US" i="1">
                                  <a:latin typeface="Cambria Math" panose="02040503050406030204" pitchFamily="18" charset="0"/>
                                  <a:ea typeface="Calibri" panose="020F0502020204030204" pitchFamily="34" charset="0"/>
                                  <a:cs typeface="Times New Roman" panose="02020603050405020304" pitchFamily="18" charset="0"/>
                                </a:rPr>
                                <m:t>𝑝𝑡</m:t>
                              </m:r>
                              <m:r>
                                <a:rPr lang="en-US" i="1">
                                  <a:latin typeface="Cambria Math" panose="02040503050406030204" pitchFamily="18" charset="0"/>
                                  <a:ea typeface="Calibri" panose="020F0502020204030204" pitchFamily="34" charset="0"/>
                                  <a:cs typeface="Times New Roman" panose="02020603050405020304" pitchFamily="18" charset="0"/>
                                </a:rPr>
                                <m:t>1</m:t>
                              </m:r>
                            </m:sub>
                          </m:sSub>
                          <m:r>
                            <a:rPr lang="en-US" i="1">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𝑑𝑖𝑟</m:t>
                              </m:r>
                            </m:e>
                            <m:sub>
                              <m:r>
                                <a:rPr lang="en-US" i="1">
                                  <a:latin typeface="Cambria Math" panose="02040503050406030204" pitchFamily="18" charset="0"/>
                                  <a:ea typeface="Calibri" panose="020F0502020204030204" pitchFamily="34" charset="0"/>
                                  <a:cs typeface="Times New Roman" panose="02020603050405020304" pitchFamily="18" charset="0"/>
                                </a:rPr>
                                <m:t>𝑝𝑡</m:t>
                              </m:r>
                              <m:r>
                                <a:rPr lang="en-US" i="1">
                                  <a:latin typeface="Cambria Math" panose="02040503050406030204" pitchFamily="18" charset="0"/>
                                  <a:ea typeface="Calibri" panose="020F0502020204030204" pitchFamily="34" charset="0"/>
                                  <a:cs typeface="Times New Roman" panose="02020603050405020304" pitchFamily="18" charset="0"/>
                                </a:rPr>
                                <m:t>1</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𝑝𝑡</m:t>
                              </m:r>
                              <m:r>
                                <a:rPr lang="en-US" i="1">
                                  <a:latin typeface="Cambria Math" panose="02040503050406030204" pitchFamily="18" charset="0"/>
                                  <a:ea typeface="Calibri" panose="020F0502020204030204" pitchFamily="34" charset="0"/>
                                  <a:cs typeface="Times New Roman" panose="02020603050405020304" pitchFamily="18" charset="0"/>
                                </a:rPr>
                                <m:t>68</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𝑦</m:t>
                              </m:r>
                            </m:e>
                            <m:sub>
                              <m:r>
                                <a:rPr lang="en-US" i="1">
                                  <a:latin typeface="Cambria Math" panose="02040503050406030204" pitchFamily="18" charset="0"/>
                                  <a:ea typeface="Calibri" panose="020F0502020204030204" pitchFamily="34" charset="0"/>
                                  <a:cs typeface="Times New Roman" panose="02020603050405020304" pitchFamily="18" charset="0"/>
                                </a:rPr>
                                <m:t>𝑝𝑡</m:t>
                              </m:r>
                              <m:r>
                                <a:rPr lang="en-US" i="1">
                                  <a:latin typeface="Cambria Math" panose="02040503050406030204" pitchFamily="18" charset="0"/>
                                  <a:ea typeface="Calibri" panose="020F0502020204030204" pitchFamily="34" charset="0"/>
                                  <a:cs typeface="Times New Roman" panose="02020603050405020304" pitchFamily="18" charset="0"/>
                                </a:rPr>
                                <m:t>68</m:t>
                              </m:r>
                            </m:sub>
                          </m:sSub>
                          <m:r>
                            <a:rPr lang="en-US" i="1">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𝑚𝑎𝑔</m:t>
                              </m:r>
                            </m:e>
                            <m:sub>
                              <m:r>
                                <a:rPr lang="en-US" i="1">
                                  <a:latin typeface="Cambria Math" panose="02040503050406030204" pitchFamily="18" charset="0"/>
                                  <a:ea typeface="Calibri" panose="020F0502020204030204" pitchFamily="34" charset="0"/>
                                  <a:cs typeface="Times New Roman" panose="02020603050405020304" pitchFamily="18" charset="0"/>
                                </a:rPr>
                                <m:t>𝑝𝑡</m:t>
                              </m:r>
                              <m:r>
                                <a:rPr lang="en-US" i="1">
                                  <a:latin typeface="Cambria Math" panose="02040503050406030204" pitchFamily="18" charset="0"/>
                                  <a:ea typeface="Calibri" panose="020F0502020204030204" pitchFamily="34" charset="0"/>
                                  <a:cs typeface="Times New Roman" panose="02020603050405020304" pitchFamily="18" charset="0"/>
                                </a:rPr>
                                <m:t>68</m:t>
                              </m:r>
                            </m:sub>
                          </m:sSub>
                          <m:r>
                            <a:rPr lang="en-US" i="1">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𝑑𝑖𝑟</m:t>
                              </m:r>
                            </m:e>
                            <m:sub>
                              <m:r>
                                <a:rPr lang="en-US" i="1">
                                  <a:latin typeface="Cambria Math" panose="02040503050406030204" pitchFamily="18" charset="0"/>
                                  <a:ea typeface="Calibri" panose="020F0502020204030204" pitchFamily="34" charset="0"/>
                                  <a:cs typeface="Times New Roman" panose="02020603050405020304" pitchFamily="18" charset="0"/>
                                </a:rPr>
                                <m:t>𝑝𝑡</m:t>
                              </m:r>
                              <m:r>
                                <a:rPr lang="en-US" i="1">
                                  <a:latin typeface="Cambria Math" panose="02040503050406030204" pitchFamily="18" charset="0"/>
                                  <a:ea typeface="Calibri" panose="020F0502020204030204" pitchFamily="34" charset="0"/>
                                  <a:cs typeface="Times New Roman" panose="02020603050405020304" pitchFamily="18" charset="0"/>
                                </a:rPr>
                                <m:t>68</m:t>
                              </m:r>
                            </m:sub>
                          </m:sSub>
                          <m:r>
                            <a:rPr lang="en-US" i="1">
                              <a:latin typeface="Cambria Math" panose="02040503050406030204" pitchFamily="18" charset="0"/>
                              <a:ea typeface="Calibri" panose="020F0502020204030204" pitchFamily="34" charset="0"/>
                              <a:cs typeface="Times New Roman" panose="02020603050405020304" pitchFamily="18" charset="0"/>
                            </a:rPr>
                            <m:t> </m:t>
                          </m:r>
                        </m:e>
                      </m:d>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8" name="Rectangle 7">
                <a:extLst>
                  <a:ext uri="{FF2B5EF4-FFF2-40B4-BE49-F238E27FC236}">
                    <a16:creationId xmlns:a16="http://schemas.microsoft.com/office/drawing/2014/main" id="{AF7E131D-EDFA-734D-9191-550771F8D58A}"/>
                  </a:ext>
                </a:extLst>
              </p:cNvPr>
              <p:cNvSpPr>
                <a:spLocks noRot="1" noChangeAspect="1" noMove="1" noResize="1" noEditPoints="1" noAdjustHandles="1" noChangeArrowheads="1" noChangeShapeType="1" noTextEdit="1"/>
              </p:cNvSpPr>
              <p:nvPr/>
            </p:nvSpPr>
            <p:spPr>
              <a:xfrm>
                <a:off x="2195889" y="2586958"/>
                <a:ext cx="6931947" cy="958147"/>
              </a:xfrm>
              <a:prstGeom prst="rect">
                <a:avLst/>
              </a:prstGeom>
              <a:blipFill>
                <a:blip r:embed="rId2"/>
                <a:stretch>
                  <a:fillRect/>
                </a:stretch>
              </a:blipFill>
            </p:spPr>
            <p:txBody>
              <a:bodyPr/>
              <a:lstStyle/>
              <a:p>
                <a:r>
                  <a:rPr lang="en-US">
                    <a:noFill/>
                  </a:rPr>
                  <a:t> </a:t>
                </a:r>
              </a:p>
            </p:txBody>
          </p:sp>
        </mc:Fallback>
      </mc:AlternateContent>
      <p:grpSp>
        <p:nvGrpSpPr>
          <p:cNvPr id="3086" name="Group 3085">
            <a:extLst>
              <a:ext uri="{FF2B5EF4-FFF2-40B4-BE49-F238E27FC236}">
                <a16:creationId xmlns:a16="http://schemas.microsoft.com/office/drawing/2014/main" id="{4BC9829B-9540-714A-A86A-04481531FE6B}"/>
              </a:ext>
            </a:extLst>
          </p:cNvPr>
          <p:cNvGrpSpPr/>
          <p:nvPr/>
        </p:nvGrpSpPr>
        <p:grpSpPr>
          <a:xfrm>
            <a:off x="582624" y="2245288"/>
            <a:ext cx="1813589" cy="1615250"/>
            <a:chOff x="3381865" y="3098038"/>
            <a:chExt cx="1813589" cy="1615250"/>
          </a:xfrm>
        </p:grpSpPr>
        <p:pic>
          <p:nvPicPr>
            <p:cNvPr id="11" name="Picture 10">
              <a:extLst>
                <a:ext uri="{FF2B5EF4-FFF2-40B4-BE49-F238E27FC236}">
                  <a16:creationId xmlns:a16="http://schemas.microsoft.com/office/drawing/2014/main" id="{EB982095-32AF-4A47-8296-3248BEBD7814}"/>
                </a:ext>
              </a:extLst>
            </p:cNvPr>
            <p:cNvPicPr/>
            <p:nvPr/>
          </p:nvPicPr>
          <p:blipFill rotWithShape="1">
            <a:blip r:embed="rId3" cstate="print">
              <a:extLst>
                <a:ext uri="{28A0092B-C50C-407E-A947-70E740481C1C}">
                  <a14:useLocalDpi xmlns:a14="http://schemas.microsoft.com/office/drawing/2010/main" val="0"/>
                </a:ext>
              </a:extLst>
            </a:blip>
            <a:srcRect l="28462" t="17968" r="58552" b="63197"/>
            <a:stretch/>
          </p:blipFill>
          <p:spPr bwMode="auto">
            <a:xfrm>
              <a:off x="3381865" y="3098038"/>
              <a:ext cx="1813589" cy="1615250"/>
            </a:xfrm>
            <a:prstGeom prst="rect">
              <a:avLst/>
            </a:prstGeom>
            <a:noFill/>
            <a:ln>
              <a:noFill/>
            </a:ln>
            <a:extLst>
              <a:ext uri="{53640926-AAD7-44D8-BBD7-CCE9431645EC}">
                <a14:shadowObscured xmlns:a14="http://schemas.microsoft.com/office/drawing/2010/main"/>
              </a:ext>
            </a:extLst>
          </p:spPr>
        </p:pic>
        <p:sp>
          <p:nvSpPr>
            <p:cNvPr id="10" name="Oval 9">
              <a:extLst>
                <a:ext uri="{FF2B5EF4-FFF2-40B4-BE49-F238E27FC236}">
                  <a16:creationId xmlns:a16="http://schemas.microsoft.com/office/drawing/2014/main" id="{A309A7E2-1B70-3A4D-B91A-B42BB2B25D5B}"/>
                </a:ext>
              </a:extLst>
            </p:cNvPr>
            <p:cNvSpPr/>
            <p:nvPr/>
          </p:nvSpPr>
          <p:spPr>
            <a:xfrm>
              <a:off x="4209802" y="393666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A504F2D-BC2C-C74E-B14A-9A610B5B26A2}"/>
                </a:ext>
              </a:extLst>
            </p:cNvPr>
            <p:cNvCxnSpPr>
              <a:endCxn id="10" idx="3"/>
            </p:cNvCxnSpPr>
            <p:nvPr/>
          </p:nvCxnSpPr>
          <p:spPr>
            <a:xfrm>
              <a:off x="3693226" y="3550722"/>
              <a:ext cx="523271" cy="424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6CD809-DE41-A645-86E5-46D5C8F48489}"/>
                </a:ext>
              </a:extLst>
            </p:cNvPr>
            <p:cNvCxnSpPr>
              <a:cxnSpLocks/>
              <a:endCxn id="10" idx="2"/>
            </p:cNvCxnSpPr>
            <p:nvPr/>
          </p:nvCxnSpPr>
          <p:spPr>
            <a:xfrm>
              <a:off x="3788229" y="3508399"/>
              <a:ext cx="421573" cy="451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6933239-315F-4E4D-8CB6-C30063E73805}"/>
                </a:ext>
              </a:extLst>
            </p:cNvPr>
            <p:cNvCxnSpPr>
              <a:cxnSpLocks/>
              <a:endCxn id="10" idx="5"/>
            </p:cNvCxnSpPr>
            <p:nvPr/>
          </p:nvCxnSpPr>
          <p:spPr>
            <a:xfrm>
              <a:off x="3881252" y="3494542"/>
              <a:ext cx="367574" cy="481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198F80E-446D-814A-AAD3-AD375B7A81EE}"/>
                </a:ext>
              </a:extLst>
            </p:cNvPr>
            <p:cNvCxnSpPr>
              <a:cxnSpLocks/>
              <a:endCxn id="10" idx="1"/>
            </p:cNvCxnSpPr>
            <p:nvPr/>
          </p:nvCxnSpPr>
          <p:spPr>
            <a:xfrm>
              <a:off x="3986149" y="3516313"/>
              <a:ext cx="230348" cy="427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D63937-3945-CB4C-A587-665B860BA7E1}"/>
                </a:ext>
              </a:extLst>
            </p:cNvPr>
            <p:cNvCxnSpPr>
              <a:cxnSpLocks/>
              <a:endCxn id="10" idx="0"/>
            </p:cNvCxnSpPr>
            <p:nvPr/>
          </p:nvCxnSpPr>
          <p:spPr>
            <a:xfrm>
              <a:off x="4087999" y="3562499"/>
              <a:ext cx="144663" cy="374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933A428-29C7-BA45-8C8C-C0B56D7CB603}"/>
                </a:ext>
              </a:extLst>
            </p:cNvPr>
            <p:cNvCxnSpPr>
              <a:cxnSpLocks/>
              <a:endCxn id="10" idx="1"/>
            </p:cNvCxnSpPr>
            <p:nvPr/>
          </p:nvCxnSpPr>
          <p:spPr>
            <a:xfrm flipH="1">
              <a:off x="4216497" y="3577209"/>
              <a:ext cx="551628" cy="366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6F2301-AB88-B444-8488-E84C89A6644E}"/>
                </a:ext>
              </a:extLst>
            </p:cNvPr>
            <p:cNvCxnSpPr>
              <a:cxnSpLocks/>
              <a:endCxn id="10" idx="0"/>
            </p:cNvCxnSpPr>
            <p:nvPr/>
          </p:nvCxnSpPr>
          <p:spPr>
            <a:xfrm flipH="1">
              <a:off x="4232662" y="3515811"/>
              <a:ext cx="484922" cy="420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0734AC5-5276-CE4A-9392-52840F3CDA3A}"/>
                </a:ext>
              </a:extLst>
            </p:cNvPr>
            <p:cNvCxnSpPr>
              <a:cxnSpLocks/>
              <a:endCxn id="10" idx="7"/>
            </p:cNvCxnSpPr>
            <p:nvPr/>
          </p:nvCxnSpPr>
          <p:spPr>
            <a:xfrm flipH="1">
              <a:off x="4248826" y="3507745"/>
              <a:ext cx="371716" cy="435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01D8F06-C94B-024B-A874-697BAC96DFB0}"/>
                </a:ext>
              </a:extLst>
            </p:cNvPr>
            <p:cNvCxnSpPr>
              <a:cxnSpLocks/>
              <a:endCxn id="10" idx="7"/>
            </p:cNvCxnSpPr>
            <p:nvPr/>
          </p:nvCxnSpPr>
          <p:spPr>
            <a:xfrm flipH="1">
              <a:off x="4248826" y="3529965"/>
              <a:ext cx="271292" cy="413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8B85B4A-35E9-4D46-A552-56684E644C3F}"/>
                </a:ext>
              </a:extLst>
            </p:cNvPr>
            <p:cNvCxnSpPr>
              <a:cxnSpLocks/>
              <a:endCxn id="10" idx="6"/>
            </p:cNvCxnSpPr>
            <p:nvPr/>
          </p:nvCxnSpPr>
          <p:spPr>
            <a:xfrm flipH="1">
              <a:off x="4255521" y="3564374"/>
              <a:ext cx="161504" cy="395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B39F6D3-CECB-4B4A-8272-001BFD35919D}"/>
                </a:ext>
              </a:extLst>
            </p:cNvPr>
            <p:cNvCxnSpPr>
              <a:cxnSpLocks/>
              <a:endCxn id="10" idx="4"/>
            </p:cNvCxnSpPr>
            <p:nvPr/>
          </p:nvCxnSpPr>
          <p:spPr>
            <a:xfrm flipH="1">
              <a:off x="4232662" y="3668030"/>
              <a:ext cx="16164" cy="314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D2200D1-4447-3746-997A-95E64EC63ED7}"/>
                </a:ext>
              </a:extLst>
            </p:cNvPr>
            <p:cNvCxnSpPr>
              <a:cxnSpLocks/>
              <a:endCxn id="10" idx="1"/>
            </p:cNvCxnSpPr>
            <p:nvPr/>
          </p:nvCxnSpPr>
          <p:spPr>
            <a:xfrm flipH="1">
              <a:off x="4216497" y="3708086"/>
              <a:ext cx="680258" cy="235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B22A549-D021-BC41-A9E2-F05AA06CF03F}"/>
                </a:ext>
              </a:extLst>
            </p:cNvPr>
            <p:cNvCxnSpPr>
              <a:cxnSpLocks/>
              <a:endCxn id="10" idx="2"/>
            </p:cNvCxnSpPr>
            <p:nvPr/>
          </p:nvCxnSpPr>
          <p:spPr>
            <a:xfrm flipH="1">
              <a:off x="4209802" y="3876663"/>
              <a:ext cx="692146" cy="82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0E066F5-2721-F04D-9B80-818B45551D99}"/>
                </a:ext>
              </a:extLst>
            </p:cNvPr>
            <p:cNvCxnSpPr>
              <a:cxnSpLocks/>
              <a:endCxn id="10" idx="5"/>
            </p:cNvCxnSpPr>
            <p:nvPr/>
          </p:nvCxnSpPr>
          <p:spPr>
            <a:xfrm flipH="1" flipV="1">
              <a:off x="4248826" y="3975692"/>
              <a:ext cx="603650" cy="70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3439803-C6D1-0A46-9D32-A79217F8102A}"/>
                </a:ext>
              </a:extLst>
            </p:cNvPr>
            <p:cNvCxnSpPr>
              <a:cxnSpLocks/>
              <a:endCxn id="10" idx="3"/>
            </p:cNvCxnSpPr>
            <p:nvPr/>
          </p:nvCxnSpPr>
          <p:spPr>
            <a:xfrm flipH="1" flipV="1">
              <a:off x="4216497" y="3975692"/>
              <a:ext cx="602906" cy="235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B43A96B-17A2-2242-AFB0-64A0BF10B22C}"/>
                </a:ext>
              </a:extLst>
            </p:cNvPr>
            <p:cNvCxnSpPr>
              <a:cxnSpLocks/>
              <a:endCxn id="10" idx="3"/>
            </p:cNvCxnSpPr>
            <p:nvPr/>
          </p:nvCxnSpPr>
          <p:spPr>
            <a:xfrm flipH="1" flipV="1">
              <a:off x="4216497" y="3975692"/>
              <a:ext cx="523022" cy="385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ACB53DD-2ADB-F241-B811-3EC55C9F893F}"/>
                </a:ext>
              </a:extLst>
            </p:cNvPr>
            <p:cNvCxnSpPr>
              <a:cxnSpLocks/>
              <a:endCxn id="10" idx="5"/>
            </p:cNvCxnSpPr>
            <p:nvPr/>
          </p:nvCxnSpPr>
          <p:spPr>
            <a:xfrm flipH="1" flipV="1">
              <a:off x="4248826" y="3975692"/>
              <a:ext cx="52108" cy="70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8B4A4D5-41D8-B544-BF04-2E759FF01C16}"/>
                </a:ext>
              </a:extLst>
            </p:cNvPr>
            <p:cNvCxnSpPr>
              <a:cxnSpLocks/>
              <a:endCxn id="10" idx="4"/>
            </p:cNvCxnSpPr>
            <p:nvPr/>
          </p:nvCxnSpPr>
          <p:spPr>
            <a:xfrm flipH="1" flipV="1">
              <a:off x="4232662" y="3982387"/>
              <a:ext cx="387880" cy="513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E5E725E-4B1B-8A43-9A3F-50DBF314F5C9}"/>
                </a:ext>
              </a:extLst>
            </p:cNvPr>
            <p:cNvCxnSpPr>
              <a:cxnSpLocks/>
              <a:endCxn id="10" idx="4"/>
            </p:cNvCxnSpPr>
            <p:nvPr/>
          </p:nvCxnSpPr>
          <p:spPr>
            <a:xfrm flipH="1" flipV="1">
              <a:off x="4232662" y="3982387"/>
              <a:ext cx="214734" cy="61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AC1FD79-6B9B-1F44-B724-6E6808F808D2}"/>
                </a:ext>
              </a:extLst>
            </p:cNvPr>
            <p:cNvCxnSpPr>
              <a:cxnSpLocks/>
              <a:endCxn id="10" idx="3"/>
            </p:cNvCxnSpPr>
            <p:nvPr/>
          </p:nvCxnSpPr>
          <p:spPr>
            <a:xfrm flipV="1">
              <a:off x="4144333" y="3975692"/>
              <a:ext cx="72164" cy="709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505A95C-EE1E-4E49-8309-D659802C3D41}"/>
                </a:ext>
              </a:extLst>
            </p:cNvPr>
            <p:cNvCxnSpPr>
              <a:cxnSpLocks/>
              <a:endCxn id="10" idx="2"/>
            </p:cNvCxnSpPr>
            <p:nvPr/>
          </p:nvCxnSpPr>
          <p:spPr>
            <a:xfrm>
              <a:off x="3589535" y="3673509"/>
              <a:ext cx="620267" cy="286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A626087-6C21-0C41-938B-3E9CFC51A6DF}"/>
                </a:ext>
              </a:extLst>
            </p:cNvPr>
            <p:cNvCxnSpPr>
              <a:cxnSpLocks/>
              <a:endCxn id="10" idx="5"/>
            </p:cNvCxnSpPr>
            <p:nvPr/>
          </p:nvCxnSpPr>
          <p:spPr>
            <a:xfrm>
              <a:off x="3576517" y="3819452"/>
              <a:ext cx="672309" cy="156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902B2D1-49CF-1D44-BB91-6D60A612B034}"/>
                </a:ext>
              </a:extLst>
            </p:cNvPr>
            <p:cNvCxnSpPr>
              <a:cxnSpLocks/>
              <a:endCxn id="10" idx="4"/>
            </p:cNvCxnSpPr>
            <p:nvPr/>
          </p:nvCxnSpPr>
          <p:spPr>
            <a:xfrm>
              <a:off x="3583026" y="3980184"/>
              <a:ext cx="649636" cy="2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A65E940-A712-D64D-B644-5DB44AD21A6B}"/>
                </a:ext>
              </a:extLst>
            </p:cNvPr>
            <p:cNvCxnSpPr>
              <a:cxnSpLocks/>
              <a:endCxn id="10" idx="3"/>
            </p:cNvCxnSpPr>
            <p:nvPr/>
          </p:nvCxnSpPr>
          <p:spPr>
            <a:xfrm flipV="1">
              <a:off x="3616953" y="3975692"/>
              <a:ext cx="599544" cy="165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8481D82-53D9-8542-89C6-AFED924FB52F}"/>
                </a:ext>
              </a:extLst>
            </p:cNvPr>
            <p:cNvCxnSpPr>
              <a:cxnSpLocks/>
              <a:endCxn id="10" idx="0"/>
            </p:cNvCxnSpPr>
            <p:nvPr/>
          </p:nvCxnSpPr>
          <p:spPr>
            <a:xfrm flipV="1">
              <a:off x="3653282" y="3936668"/>
              <a:ext cx="579380" cy="378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2D4AED8-1645-8E44-98DE-96FC02DCB9A8}"/>
                </a:ext>
              </a:extLst>
            </p:cNvPr>
            <p:cNvCxnSpPr>
              <a:cxnSpLocks/>
              <a:endCxn id="10" idx="5"/>
            </p:cNvCxnSpPr>
            <p:nvPr/>
          </p:nvCxnSpPr>
          <p:spPr>
            <a:xfrm flipV="1">
              <a:off x="3733429" y="3975692"/>
              <a:ext cx="515397" cy="473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7FF72C0-3F8D-E241-ADC9-B558C8552262}"/>
                </a:ext>
              </a:extLst>
            </p:cNvPr>
            <p:cNvCxnSpPr>
              <a:cxnSpLocks/>
              <a:endCxn id="10" idx="3"/>
            </p:cNvCxnSpPr>
            <p:nvPr/>
          </p:nvCxnSpPr>
          <p:spPr>
            <a:xfrm flipV="1">
              <a:off x="3836406" y="3975692"/>
              <a:ext cx="380091" cy="574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55759E0-EAC6-BE4F-AF4F-E7D9C4BAE345}"/>
                </a:ext>
              </a:extLst>
            </p:cNvPr>
            <p:cNvCxnSpPr>
              <a:cxnSpLocks/>
              <a:endCxn id="10" idx="2"/>
            </p:cNvCxnSpPr>
            <p:nvPr/>
          </p:nvCxnSpPr>
          <p:spPr>
            <a:xfrm flipV="1">
              <a:off x="3970039" y="3959528"/>
              <a:ext cx="239763" cy="698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84BFD10-7397-5C47-8C79-11A12163E8B9}"/>
                </a:ext>
              </a:extLst>
            </p:cNvPr>
            <p:cNvCxnSpPr>
              <a:cxnSpLocks/>
              <a:endCxn id="10" idx="3"/>
            </p:cNvCxnSpPr>
            <p:nvPr/>
          </p:nvCxnSpPr>
          <p:spPr>
            <a:xfrm flipV="1">
              <a:off x="3955161" y="3975692"/>
              <a:ext cx="261336" cy="221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62F6D6A-23C5-B04C-852C-AE35128C4106}"/>
                </a:ext>
              </a:extLst>
            </p:cNvPr>
            <p:cNvCxnSpPr>
              <a:cxnSpLocks/>
              <a:endCxn id="10" idx="3"/>
            </p:cNvCxnSpPr>
            <p:nvPr/>
          </p:nvCxnSpPr>
          <p:spPr>
            <a:xfrm flipV="1">
              <a:off x="4029736" y="3975692"/>
              <a:ext cx="186761" cy="27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DED4E76-26A9-844D-ADA9-98296C00C5EC}"/>
                </a:ext>
              </a:extLst>
            </p:cNvPr>
            <p:cNvCxnSpPr>
              <a:cxnSpLocks/>
              <a:endCxn id="10" idx="4"/>
            </p:cNvCxnSpPr>
            <p:nvPr/>
          </p:nvCxnSpPr>
          <p:spPr>
            <a:xfrm flipV="1">
              <a:off x="4117057" y="3982387"/>
              <a:ext cx="115605" cy="296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CA0B359-FBCB-CB49-BBD2-2740B1FCCBC2}"/>
                </a:ext>
              </a:extLst>
            </p:cNvPr>
            <p:cNvCxnSpPr>
              <a:cxnSpLocks/>
              <a:endCxn id="10" idx="3"/>
            </p:cNvCxnSpPr>
            <p:nvPr/>
          </p:nvCxnSpPr>
          <p:spPr>
            <a:xfrm flipV="1">
              <a:off x="4199278" y="3975692"/>
              <a:ext cx="17219" cy="318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7D612A4-E2A5-9F4D-99F4-BE4AE396E7FF}"/>
                </a:ext>
              </a:extLst>
            </p:cNvPr>
            <p:cNvCxnSpPr>
              <a:cxnSpLocks/>
              <a:endCxn id="10" idx="4"/>
            </p:cNvCxnSpPr>
            <p:nvPr/>
          </p:nvCxnSpPr>
          <p:spPr>
            <a:xfrm flipH="1" flipV="1">
              <a:off x="4232662" y="3982387"/>
              <a:ext cx="25384" cy="316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21045A4-3254-5546-B9BA-F1CD74D0DAC5}"/>
                </a:ext>
              </a:extLst>
            </p:cNvPr>
            <p:cNvCxnSpPr>
              <a:cxnSpLocks/>
              <a:endCxn id="10" idx="4"/>
            </p:cNvCxnSpPr>
            <p:nvPr/>
          </p:nvCxnSpPr>
          <p:spPr>
            <a:xfrm flipH="1" flipV="1">
              <a:off x="4232662" y="3982387"/>
              <a:ext cx="122576" cy="291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EF12C6E-837E-A946-B04B-108A0A14A8E1}"/>
                </a:ext>
              </a:extLst>
            </p:cNvPr>
            <p:cNvCxnSpPr>
              <a:cxnSpLocks/>
              <a:endCxn id="10" idx="4"/>
            </p:cNvCxnSpPr>
            <p:nvPr/>
          </p:nvCxnSpPr>
          <p:spPr>
            <a:xfrm flipH="1" flipV="1">
              <a:off x="4232662" y="3982387"/>
              <a:ext cx="245876" cy="23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6" name="Rectangle 85">
            <a:extLst>
              <a:ext uri="{FF2B5EF4-FFF2-40B4-BE49-F238E27FC236}">
                <a16:creationId xmlns:a16="http://schemas.microsoft.com/office/drawing/2014/main" id="{1EA0D30C-A9E7-1447-862B-DB5F8F6C8E74}"/>
              </a:ext>
            </a:extLst>
          </p:cNvPr>
          <p:cNvSpPr/>
          <p:nvPr/>
        </p:nvSpPr>
        <p:spPr>
          <a:xfrm>
            <a:off x="6530350" y="3726089"/>
            <a:ext cx="1442852" cy="3343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Dimension = [1, 272]</a:t>
            </a:r>
          </a:p>
        </p:txBody>
      </p:sp>
    </p:spTree>
    <p:extLst>
      <p:ext uri="{BB962C8B-B14F-4D97-AF65-F5344CB8AC3E}">
        <p14:creationId xmlns:p14="http://schemas.microsoft.com/office/powerpoint/2010/main" val="29418212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LMS_PUBLISH" val="No"/>
  <p:tag name="ARTICULATE_TEMPLATE" val="Corporate Communications"/>
  <p:tag name="PRESENTER_PREVIEW_MODE" val="0"/>
  <p:tag name="ARTICULATE_PROJECT_OPEN" val="0"/>
</p:tagLst>
</file>

<file path=ppt/theme/theme1.xml><?xml version="1.0" encoding="utf-8"?>
<a:theme xmlns:a="http://schemas.openxmlformats.org/drawingml/2006/main" name="Template 1">
  <a:themeElements>
    <a:clrScheme name="SAIC Colors">
      <a:dk1>
        <a:srgbClr val="000000"/>
      </a:dk1>
      <a:lt1>
        <a:srgbClr val="FFFFFF"/>
      </a:lt1>
      <a:dk2>
        <a:srgbClr val="006BB5"/>
      </a:dk2>
      <a:lt2>
        <a:srgbClr val="BCD652"/>
      </a:lt2>
      <a:accent1>
        <a:srgbClr val="004B85"/>
      </a:accent1>
      <a:accent2>
        <a:srgbClr val="BCD63E"/>
      </a:accent2>
      <a:accent3>
        <a:srgbClr val="EAAA00"/>
      </a:accent3>
      <a:accent4>
        <a:srgbClr val="00ACD3"/>
      </a:accent4>
      <a:accent5>
        <a:srgbClr val="00833C"/>
      </a:accent5>
      <a:accent6>
        <a:srgbClr val="EA822B"/>
      </a:accent6>
      <a:hlink>
        <a:srgbClr val="006BB5"/>
      </a:hlink>
      <a:folHlink>
        <a:srgbClr val="006BB5"/>
      </a:folHlink>
    </a:clrScheme>
    <a:fontScheme name="SAIC Theme">
      <a:majorFont>
        <a:latin typeface="Franklin Gothic Demi Cond"/>
        <a:ea typeface=""/>
        <a:cs typeface=""/>
      </a:majorFont>
      <a:minorFont>
        <a:latin typeface="Franklin Gothic Medium"/>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 Template_F" id="{1A48B9D3-A61D-C443-BB5F-6F39FCE23331}" vid="{BE0CCFE5-984E-5841-85B2-D7A18F438C9B}"/>
    </a:ext>
  </a:extLst>
</a:theme>
</file>

<file path=ppt/theme/theme2.xml><?xml version="1.0" encoding="utf-8"?>
<a:theme xmlns:a="http://schemas.openxmlformats.org/drawingml/2006/main" name="Divider">
  <a:themeElements>
    <a:clrScheme name="New SAIC">
      <a:dk1>
        <a:srgbClr val="000000"/>
      </a:dk1>
      <a:lt1>
        <a:sysClr val="window" lastClr="FFFFFF"/>
      </a:lt1>
      <a:dk2>
        <a:srgbClr val="006BB5"/>
      </a:dk2>
      <a:lt2>
        <a:srgbClr val="BCD652"/>
      </a:lt2>
      <a:accent1>
        <a:srgbClr val="004B85"/>
      </a:accent1>
      <a:accent2>
        <a:srgbClr val="E03A3E"/>
      </a:accent2>
      <a:accent3>
        <a:srgbClr val="744F28"/>
      </a:accent3>
      <a:accent4>
        <a:srgbClr val="EAAA00"/>
      </a:accent4>
      <a:accent5>
        <a:srgbClr val="00ACD4"/>
      </a:accent5>
      <a:accent6>
        <a:srgbClr val="00843D"/>
      </a:accent6>
      <a:hlink>
        <a:srgbClr val="00ACD4"/>
      </a:hlink>
      <a:folHlink>
        <a:srgbClr val="EA822B"/>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 Template_F" id="{1A48B9D3-A61D-C443-BB5F-6F39FCE23331}" vid="{35CEBE8F-34BB-254A-8270-F2B721DF98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353305232FC5345936A0558E89FCC5D" ma:contentTypeVersion="138" ma:contentTypeDescription="Create a new document." ma:contentTypeScope="" ma:versionID="2c50cd1df5d8b0d01b3bd4e4d1365b22">
  <xsd:schema xmlns:xsd="http://www.w3.org/2001/XMLSchema" xmlns:xs="http://www.w3.org/2001/XMLSchema" xmlns:p="http://schemas.microsoft.com/office/2006/metadata/properties" xmlns:ns1="http://schemas.microsoft.com/sharepoint/v3" xmlns:ns2="a794bdbc-282c-444d-883e-7c60708d41cd" targetNamespace="http://schemas.microsoft.com/office/2006/metadata/properties" ma:root="true" ma:fieldsID="f28581002518268a3a2de6b52834daea" ns1:_="" ns2:_="">
    <xsd:import namespace="http://schemas.microsoft.com/sharepoint/v3"/>
    <xsd:import namespace="a794bdbc-282c-444d-883e-7c60708d41cd"/>
    <xsd:element name="properties">
      <xsd:complexType>
        <xsd:sequence>
          <xsd:element name="documentManagement">
            <xsd:complexType>
              <xsd:all>
                <xsd:element ref="ns2:Summary" minOccurs="0"/>
                <xsd:element ref="ns2:_migrationDate" minOccurs="0"/>
                <xsd:element ref="ns2:_migrationData" minOccurs="0"/>
                <xsd:element ref="ns2:_migrationId" minOccurs="0"/>
                <xsd:element ref="ns2:_migrationSource" minOccurs="0"/>
                <xsd:element ref="ns2:i343e41c9e59482fb4c4daf9cca7c6f8" minOccurs="0"/>
                <xsd:element ref="ns2:TaxCatchAll" minOccurs="0"/>
                <xsd:element ref="ns2:TaxCatchAllLabel" minOccurs="0"/>
                <xsd:element ref="ns2:n818ca7987da41ed9b54388584f859c1" minOccurs="0"/>
                <xsd:element ref="ns1:PublishingStartDate" minOccurs="0"/>
                <xsd:element ref="ns2:l71d40378a294f82b34d7ccbead8b495" minOccurs="0"/>
                <xsd:element ref="ns1:PublishingExpirationDate" minOccurs="0"/>
                <xsd:element ref="ns2:l250ce491e5d4f2bac4700b302c7dfcf" minOccurs="0"/>
                <xsd:element ref="ns2:SharedWithUsers" minOccurs="0"/>
                <xsd:element ref="ns1:RatingCount" minOccurs="0"/>
                <xsd:element ref="ns1:RatedBy" minOccurs="0"/>
                <xsd:element ref="ns1:Ratings" minOccurs="0"/>
                <xsd:element ref="ns1:AverageRating" minOccurs="0"/>
                <xsd:element ref="ns1:LikedBy" minOccurs="0"/>
                <xsd:element ref="ns1:Likes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20"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RatingCount" ma:index="26" nillable="true" ma:displayName="Number of Ratings" ma:decimals="0" ma:description="Number of ratings submitted" ma:internalName="RatingCount" ma:readOnly="true">
      <xsd:simpleType>
        <xsd:restriction base="dms:Number"/>
      </xsd:simpleType>
    </xsd:element>
    <xsd:element name="RatedBy" ma:index="27"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8" nillable="true" ma:displayName="User ratings" ma:description="User ratings for the item" ma:hidden="true" ma:internalName="Ratings">
      <xsd:simpleType>
        <xsd:restriction base="dms:Note"/>
      </xsd:simpleType>
    </xsd:element>
    <xsd:element name="AverageRating" ma:index="29" nillable="true" ma:displayName="Rating (0-5)" ma:decimals="2" ma:description="Average value of all the ratings that have been submitted" ma:internalName="AverageRating" ma:readOnly="true">
      <xsd:simpleType>
        <xsd:restriction base="dms:Number"/>
      </xsd:simpleType>
    </xsd:element>
    <xsd:element name="LikedBy" ma:index="30"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ikesCount" ma:index="31"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794bdbc-282c-444d-883e-7c60708d41cd" elementFormDefault="qualified">
    <xsd:import namespace="http://schemas.microsoft.com/office/2006/documentManagement/types"/>
    <xsd:import namespace="http://schemas.microsoft.com/office/infopath/2007/PartnerControls"/>
    <xsd:element name="Summary" ma:index="2" nillable="true" ma:displayName="Summary" ma:default="" ma:description="Main content block used by most item types." ma:internalName="Summary" ma:readOnly="false">
      <xsd:simpleType>
        <xsd:restriction base="dms:Note"/>
      </xsd:simpleType>
    </xsd:element>
    <xsd:element name="_migrationDate" ma:index="3" nillable="true" ma:displayName="_migrationDate" ma:default="" ma:hidden="true" ma:internalName="_migrationDate" ma:readOnly="false">
      <xsd:simpleType>
        <xsd:restriction base="dms:DateTime"/>
      </xsd:simpleType>
    </xsd:element>
    <xsd:element name="_migrationData" ma:index="4" nillable="true" ma:displayName="_migrationData" ma:default="" ma:hidden="true" ma:internalName="_migrationData" ma:readOnly="false">
      <xsd:simpleType>
        <xsd:restriction base="dms:Note"/>
      </xsd:simpleType>
    </xsd:element>
    <xsd:element name="_migrationId" ma:index="5" nillable="true" ma:displayName="_migrationId" ma:default="" ma:hidden="true" ma:internalName="_migrationId" ma:readOnly="false">
      <xsd:simpleType>
        <xsd:restriction base="dms:Text"/>
      </xsd:simpleType>
    </xsd:element>
    <xsd:element name="_migrationSource" ma:index="6" nillable="true" ma:displayName="_migrationSource" ma:default="" ma:hidden="true" ma:internalName="_migrationSourc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i343e41c9e59482fb4c4daf9cca7c6f8" ma:index="15" nillable="true" ma:taxonomy="true" ma:internalName="i343e41c9e59482fb4c4daf9cca7c6f8" ma:taxonomyFieldName="UserTags" ma:displayName="Tags" ma:readOnly="false" ma:default="" ma:fieldId="{2343e41c-9e59-482f-b4c4-daf9cca7c6f8}" ma:taxonomyMulti="true" ma:sspId="cee5ccb3-c7f2-47a4-a366-0aee104d22aa" ma:termSetId="bc496a03-bf3e-4cd7-97f7-d1a1bc2a6a97" ma:anchorId="00000000-0000-0000-0000-000000000000" ma:open="true" ma:isKeyword="false">
      <xsd:complexType>
        <xsd:sequence>
          <xsd:element ref="pc:Terms" minOccurs="0" maxOccurs="1"/>
        </xsd:sequence>
      </xsd:complexType>
    </xsd:element>
    <xsd:element name="TaxCatchAll" ma:index="16" nillable="true" ma:displayName="Taxonomy Catch All Column" ma:description="" ma:hidden="true" ma:list="{37ac984c-1be8-4ccc-bfe1-301f73ef2d0f}" ma:internalName="TaxCatchAll" ma:showField="CatchAllData" ma:web="a794bdbc-282c-444d-883e-7c60708d41cd">
      <xsd:complexType>
        <xsd:complexContent>
          <xsd:extension base="dms:MultiChoiceLookup">
            <xsd:sequence>
              <xsd:element name="Value" type="dms:Lookup" maxOccurs="unbounded" minOccurs="0" nillable="true"/>
            </xsd:sequence>
          </xsd:extension>
        </xsd:complexContent>
      </xsd:complexType>
    </xsd:element>
    <xsd:element name="TaxCatchAllLabel" ma:index="17" nillable="true" ma:displayName="Taxonomy Catch All Column1" ma:description="" ma:hidden="true" ma:list="{37ac984c-1be8-4ccc-bfe1-301f73ef2d0f}" ma:internalName="TaxCatchAllLabel" ma:readOnly="true" ma:showField="CatchAllDataLabel" ma:web="a794bdbc-282c-444d-883e-7c60708d41cd">
      <xsd:complexType>
        <xsd:complexContent>
          <xsd:extension base="dms:MultiChoiceLookup">
            <xsd:sequence>
              <xsd:element name="Value" type="dms:Lookup" maxOccurs="unbounded" minOccurs="0" nillable="true"/>
            </xsd:sequence>
          </xsd:extension>
        </xsd:complexContent>
      </xsd:complexType>
    </xsd:element>
    <xsd:element name="n818ca7987da41ed9b54388584f859c1" ma:index="19" nillable="true" ma:taxonomy="true" ma:internalName="n818ca7987da41ed9b54388584f859c1" ma:taxonomyFieldName="ContentState" ma:displayName="State" ma:readOnly="false" ma:default="" ma:fieldId="{7818ca79-87da-41ed-9b54-388584f859c1}" ma:taxonomyMulti="true" ma:sspId="cee5ccb3-c7f2-47a4-a366-0aee104d22aa" ma:termSetId="8e33ee4a-a58d-4ee4-b400-9941753d4e13" ma:anchorId="00000000-0000-0000-0000-000000000000" ma:open="false" ma:isKeyword="false">
      <xsd:complexType>
        <xsd:sequence>
          <xsd:element ref="pc:Terms" minOccurs="0" maxOccurs="1"/>
        </xsd:sequence>
      </xsd:complexType>
    </xsd:element>
    <xsd:element name="l71d40378a294f82b34d7ccbead8b495" ma:index="21" nillable="true" ma:taxonomy="true" ma:internalName="l71d40378a294f82b34d7ccbead8b495" ma:taxonomyFieldName="AuthorDepartment" ma:displayName="Author Department" ma:readOnly="false" ma:default="" ma:fieldId="{571d4037-8a29-4f82-b34d-7ccbead8b495}" ma:sspId="cee5ccb3-c7f2-47a4-a366-0aee104d22aa" ma:termSetId="8ed8c9ea-7052-4c1d-a4d7-b9c10bffea6f" ma:anchorId="00000000-0000-0000-0000-000000000000" ma:open="false" ma:isKeyword="false">
      <xsd:complexType>
        <xsd:sequence>
          <xsd:element ref="pc:Terms" minOccurs="0" maxOccurs="1"/>
        </xsd:sequence>
      </xsd:complexType>
    </xsd:element>
    <xsd:element name="l250ce491e5d4f2bac4700b302c7dfcf" ma:index="23" nillable="true" ma:taxonomy="true" ma:internalName="l250ce491e5d4f2bac4700b302c7dfcf" ma:taxonomyFieldName="AuthorLocation" ma:displayName="Author Location" ma:readOnly="false" ma:default="" ma:fieldId="{5250ce49-1e5d-4f2b-ac47-00b302c7dfcf}" ma:sspId="cee5ccb3-c7f2-47a4-a366-0aee104d22aa" ma:termSetId="b49f64b3-4722-4336-9a5c-56c326b344d4" ma:anchorId="00000000-0000-0000-0000-000000000000" ma:open="false" ma:isKeyword="false">
      <xsd:complexType>
        <xsd:sequence>
          <xsd:element ref="pc:Terms" minOccurs="0" maxOccurs="1"/>
        </xsd:sequence>
      </xsd:complexType>
    </xsd:element>
    <xsd:element name="SharedWithUsers" ma:index="25"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2"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71d40378a294f82b34d7ccbead8b495 xmlns="a794bdbc-282c-444d-883e-7c60708d41cd">
      <Terms xmlns="http://schemas.microsoft.com/office/infopath/2007/PartnerControls"/>
    </l71d40378a294f82b34d7ccbead8b495>
    <i343e41c9e59482fb4c4daf9cca7c6f8 xmlns="a794bdbc-282c-444d-883e-7c60708d41cd">
      <Terms xmlns="http://schemas.microsoft.com/office/infopath/2007/PartnerControls"/>
    </i343e41c9e59482fb4c4daf9cca7c6f8>
    <TaxCatchAll xmlns="a794bdbc-282c-444d-883e-7c60708d41cd"/>
    <PublishingExpirationDate xmlns="http://schemas.microsoft.com/sharepoint/v3" xsi:nil="true"/>
    <_migrationData xmlns="a794bdbc-282c-444d-883e-7c60708d41cd" xsi:nil="true"/>
    <l250ce491e5d4f2bac4700b302c7dfcf xmlns="a794bdbc-282c-444d-883e-7c60708d41cd">
      <Terms xmlns="http://schemas.microsoft.com/office/infopath/2007/PartnerControls"/>
    </l250ce491e5d4f2bac4700b302c7dfcf>
    <Summary xmlns="a794bdbc-282c-444d-883e-7c60708d41cd" xsi:nil="true"/>
    <_migrationId xmlns="a794bdbc-282c-444d-883e-7c60708d41cd" xsi:nil="true"/>
    <PublishingStartDate xmlns="http://schemas.microsoft.com/sharepoint/v3" xsi:nil="true"/>
    <n818ca7987da41ed9b54388584f859c1 xmlns="a794bdbc-282c-444d-883e-7c60708d41cd">
      <Terms xmlns="http://schemas.microsoft.com/office/infopath/2007/PartnerControls"/>
    </n818ca7987da41ed9b54388584f859c1>
    <_migrationDate xmlns="a794bdbc-282c-444d-883e-7c60708d41cd" xsi:nil="true"/>
    <_migrationSource xmlns="a794bdbc-282c-444d-883e-7c60708d41cd">
      <Url xsi:nil="true"/>
      <Description xsi:nil="true"/>
    </_migrationSource>
    <LikesCount xmlns="http://schemas.microsoft.com/sharepoint/v3" xsi:nil="true"/>
    <Ratings xmlns="http://schemas.microsoft.com/sharepoint/v3" xsi:nil="true"/>
    <LikedBy xmlns="http://schemas.microsoft.com/sharepoint/v3">
      <UserInfo>
        <DisplayName/>
        <AccountId xsi:nil="true"/>
        <AccountType/>
      </UserInfo>
    </LikedBy>
    <RatedBy xmlns="http://schemas.microsoft.com/sharepoint/v3">
      <UserInfo>
        <DisplayName/>
        <AccountId xsi:nil="true"/>
        <AccountType/>
      </UserInfo>
    </RatedBy>
  </documentManagement>
</p:properties>
</file>

<file path=customXml/itemProps1.xml><?xml version="1.0" encoding="utf-8"?>
<ds:datastoreItem xmlns:ds="http://schemas.openxmlformats.org/officeDocument/2006/customXml" ds:itemID="{F8F70A02-4F7C-4DAF-9942-EC08F27EED2D}">
  <ds:schemaRefs>
    <ds:schemaRef ds:uri="http://schemas.microsoft.com/sharepoint/v3/contenttype/forms"/>
  </ds:schemaRefs>
</ds:datastoreItem>
</file>

<file path=customXml/itemProps2.xml><?xml version="1.0" encoding="utf-8"?>
<ds:datastoreItem xmlns:ds="http://schemas.openxmlformats.org/officeDocument/2006/customXml" ds:itemID="{38E287F7-A807-4F2E-B335-444CC5F69E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794bdbc-282c-444d-883e-7c60708d41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360F29F-FAD5-4D44-A7BD-6B4096018C34}">
  <ds:schemaRefs>
    <ds:schemaRef ds:uri="http://schemas.microsoft.com/office/2006/metadata/properties"/>
    <ds:schemaRef ds:uri="http://schemas.microsoft.com/office/infopath/2007/PartnerControls"/>
    <ds:schemaRef ds:uri="a794bdbc-282c-444d-883e-7c60708d41cd"/>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Template 1</Template>
  <TotalTime>492</TotalTime>
  <Words>2044</Words>
  <Application>Microsoft Office PowerPoint</Application>
  <PresentationFormat>On-screen Show (16:9)</PresentationFormat>
  <Paragraphs>250</Paragraphs>
  <Slides>21</Slides>
  <Notes>0</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2</vt:i4>
      </vt:variant>
      <vt:variant>
        <vt:lpstr>Slide Titles</vt:lpstr>
      </vt:variant>
      <vt:variant>
        <vt:i4>21</vt:i4>
      </vt:variant>
    </vt:vector>
  </HeadingPairs>
  <TitlesOfParts>
    <vt:vector size="36" baseType="lpstr">
      <vt:lpstr>Arial</vt:lpstr>
      <vt:lpstr>Bradley Hand ITC</vt:lpstr>
      <vt:lpstr>Calibri</vt:lpstr>
      <vt:lpstr>Cambria Math</vt:lpstr>
      <vt:lpstr>Consolas</vt:lpstr>
      <vt:lpstr>Franklin Gothic Book</vt:lpstr>
      <vt:lpstr>Franklin Gothic Demi Cond</vt:lpstr>
      <vt:lpstr>Franklin Gothic Medium</vt:lpstr>
      <vt:lpstr>Franklin Gothic Medium Cond</vt:lpstr>
      <vt:lpstr>Script MT Bold</vt:lpstr>
      <vt:lpstr>Source Sans Pro</vt:lpstr>
      <vt:lpstr>Template 1</vt:lpstr>
      <vt:lpstr>Divider</vt:lpstr>
      <vt:lpstr>MathType 7.0 Equation</vt:lpstr>
      <vt:lpstr>Equation</vt:lpstr>
      <vt:lpstr>Facial Expression Recognition  (FER) with FER+ AIT 736 Final Project</vt:lpstr>
      <vt:lpstr>Agenda</vt:lpstr>
      <vt:lpstr>Introduction and Motivation</vt:lpstr>
      <vt:lpstr>The Dataset FER-2013</vt:lpstr>
      <vt:lpstr>The Dataset FER+ Augmentation </vt:lpstr>
      <vt:lpstr>Data Preprocessing Under and Oversampling</vt:lpstr>
      <vt:lpstr>Data Preprocessing Pixel Normalization and Unwrapping</vt:lpstr>
      <vt:lpstr>Feature Engineering DLib Face Landmarks</vt:lpstr>
      <vt:lpstr>Feature Engineering DLib Face Landmarks cont.</vt:lpstr>
      <vt:lpstr>Dimensionality Reduction Principal Component Analysis (PCA)</vt:lpstr>
      <vt:lpstr>Dimensionality Reduction Principal Component Analysis (PCA) cont.</vt:lpstr>
      <vt:lpstr>Model 1 SVM</vt:lpstr>
      <vt:lpstr>Model 2 XGBoost</vt:lpstr>
      <vt:lpstr>Model 3 CNN</vt:lpstr>
      <vt:lpstr>Model 4 Classifier-Conditioned Variational Autoencoder</vt:lpstr>
      <vt:lpstr>Model 4 Classifier-Conditioned Variational Autoencoder (Architecture)</vt:lpstr>
      <vt:lpstr>Model 4 Classifier-Conditioned Variational Autoencoder (Classifier and Activation Function)</vt:lpstr>
      <vt:lpstr>Results Accuracy Summary </vt:lpstr>
      <vt:lpstr>Results The Winners</vt:lpstr>
      <vt:lpstr>Results Confusion Matrices </vt:lpstr>
      <vt:lpstr>Questions?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Option #3</dc:title>
  <dc:subject>SAIC PPT Template-2018</dc:subject>
  <dc:creator>Microsoft Office User</dc:creator>
  <cp:lastModifiedBy>Edvin Beqari</cp:lastModifiedBy>
  <cp:revision>45</cp:revision>
  <cp:lastPrinted>2019-01-14T02:06:38Z</cp:lastPrinted>
  <dcterms:created xsi:type="dcterms:W3CDTF">2021-04-30T13:27:49Z</dcterms:created>
  <dcterms:modified xsi:type="dcterms:W3CDTF">2021-05-02T16:02:46Z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GUID">
    <vt:lpwstr>8D960004-F143-4017-9E7E-C09DF1C8686D</vt:lpwstr>
  </property>
  <property fmtid="{D5CDD505-2E9C-101B-9397-08002B2CF9AE}" pid="4" name="ArticulatePath">
    <vt:lpwstr>New SAIC Template Wide 16X9_V5</vt:lpwstr>
  </property>
  <property fmtid="{D5CDD505-2E9C-101B-9397-08002B2CF9AE}" pid="5" name="ArticulateProjectFull">
    <vt:lpwstr>\\vmware-host\Shared Folders\Desktop\New SAIC Template Wide 16X9_V5.ppta</vt:lpwstr>
  </property>
  <property fmtid="{D5CDD505-2E9C-101B-9397-08002B2CF9AE}" pid="6" name="ContentTypeId">
    <vt:lpwstr>0x010100F353305232FC5345936A0558E89FCC5D</vt:lpwstr>
  </property>
  <property fmtid="{D5CDD505-2E9C-101B-9397-08002B2CF9AE}" pid="7" name="Tags">
    <vt:lpwstr>2;#General|ecf02c19-a027-474c-912c-c6105f395e3c</vt:lpwstr>
  </property>
  <property fmtid="{D5CDD505-2E9C-101B-9397-08002B2CF9AE}" pid="8" name="Offisync_UniqueId">
    <vt:lpwstr>15435</vt:lpwstr>
  </property>
  <property fmtid="{D5CDD505-2E9C-101B-9397-08002B2CF9AE}" pid="9" name="Jive_LatestUserAccountName">
    <vt:lpwstr>chengg</vt:lpwstr>
  </property>
  <property fmtid="{D5CDD505-2E9C-101B-9397-08002B2CF9AE}" pid="10" name="Offisync_UpdateToken">
    <vt:lpwstr>15</vt:lpwstr>
  </property>
  <property fmtid="{D5CDD505-2E9C-101B-9397-08002B2CF9AE}" pid="11" name="Offisync_ServerID">
    <vt:lpwstr>b998a098-e75b-451f-a53d-bbf0f285a7ba</vt:lpwstr>
  </property>
  <property fmtid="{D5CDD505-2E9C-101B-9397-08002B2CF9AE}" pid="12" name="Jive_VersionGuid">
    <vt:lpwstr>71e602e4-debd-4b01-9de3-199ea59b11b8</vt:lpwstr>
  </property>
  <property fmtid="{D5CDD505-2E9C-101B-9397-08002B2CF9AE}" pid="13" name="Offisync_ProviderInitializationData">
    <vt:lpwstr>https://one.saic.com</vt:lpwstr>
  </property>
  <property fmtid="{D5CDD505-2E9C-101B-9397-08002B2CF9AE}" pid="14" name="ContentState">
    <vt:lpwstr/>
  </property>
  <property fmtid="{D5CDD505-2E9C-101B-9397-08002B2CF9AE}" pid="15" name="UserTags">
    <vt:lpwstr/>
  </property>
  <property fmtid="{D5CDD505-2E9C-101B-9397-08002B2CF9AE}" pid="16" name="AuthorDepartment">
    <vt:lpwstr/>
  </property>
  <property fmtid="{D5CDD505-2E9C-101B-9397-08002B2CF9AE}" pid="17" name="AuthorLocation">
    <vt:lpwstr/>
  </property>
</Properties>
</file>